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1"/>
  </p:notesMasterIdLst>
  <p:sldIdLst>
    <p:sldId id="310" r:id="rId6"/>
    <p:sldId id="506" r:id="rId7"/>
    <p:sldId id="359" r:id="rId8"/>
    <p:sldId id="507" r:id="rId9"/>
    <p:sldId id="508" r:id="rId10"/>
    <p:sldId id="509" r:id="rId11"/>
    <p:sldId id="510" r:id="rId12"/>
    <p:sldId id="4144" r:id="rId13"/>
    <p:sldId id="4145" r:id="rId14"/>
    <p:sldId id="4146" r:id="rId15"/>
    <p:sldId id="4148" r:id="rId16"/>
    <p:sldId id="4147" r:id="rId17"/>
    <p:sldId id="4095" r:id="rId18"/>
    <p:sldId id="4130" r:id="rId19"/>
    <p:sldId id="41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891"/>
    <a:srgbClr val="00A99D"/>
    <a:srgbClr val="111F5C"/>
    <a:srgbClr val="FCD5B5"/>
    <a:srgbClr val="8FAAD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1F379-F9E1-40B2-A030-C90C9E6879AB}" v="63" dt="2025-09-03T06:31:28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3408F-F584-4433-9A9F-A9DDB36A7600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6982-2FA6-4A49-93C6-F6A4D2D8E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96982-2FA6-4A49-93C6-F6A4D2D8EBD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42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8EC4-12EC-47BA-B652-889DF901B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60AEF6-8071-4210-9F66-988F49281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AADCC3-BC5D-45F1-9640-C7DECE6E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EDA6B9-AE58-41D0-9F1A-E5BCA847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9BD7AD-AA3A-41FB-9B44-50795A46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7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13AF7-CACE-462F-B459-9F54B74F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CAC555-9508-4EF6-BA59-BCE691C5F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0A47A4-9E69-4145-BA7D-495ECBC6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882B1-71CD-408E-91BC-8595191D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8F4491-FCB8-4025-8DEB-EA3664A1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51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598D4A-0097-45D7-A920-DC2B76A6E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74FC27-5ADD-4B60-B548-C71B3C9C3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812120-3EF0-4703-8DD2-87461294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4B8E59-4A00-4281-A4C4-14405DFB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9280BA-C555-43E5-B411-EE1F91D2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4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3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1D634-90BD-4B23-9AF3-CF8D18CA5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HOOFDLETTERS</a:t>
            </a:r>
            <a:br>
              <a:rPr lang="nl-NL" dirty="0"/>
            </a:br>
            <a:r>
              <a:rPr lang="nl-NL" dirty="0"/>
              <a:t>kleine letters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378259-8904-4757-B511-A783B0C2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D60E-A89A-4412-9EAE-9DA27C0F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3D8BC7-42C9-4EFA-9180-7218E3C0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3E9C3-4F4D-4C7E-B160-DCAEDF69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795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cirkel, Kleurrijkheid, Lettertype&#10;&#10;Automatisch gegenereerde beschrijving">
            <a:extLst>
              <a:ext uri="{FF2B5EF4-FFF2-40B4-BE49-F238E27FC236}">
                <a16:creationId xmlns:a16="http://schemas.microsoft.com/office/drawing/2014/main" id="{860280BD-5E34-41C5-1317-6492E4CEC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68" y="357810"/>
            <a:ext cx="897623" cy="52588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A8EA1C4-AB48-D9BA-6E23-4EF023C9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A99D"/>
              </a:buClr>
              <a:defRPr/>
            </a:lvl1pPr>
            <a:lvl2pPr>
              <a:buClr>
                <a:srgbClr val="00A99D"/>
              </a:buClr>
              <a:defRPr/>
            </a:lvl2pPr>
            <a:lvl3pPr>
              <a:buClr>
                <a:srgbClr val="00A99D"/>
              </a:buClr>
              <a:defRPr/>
            </a:lvl3pPr>
            <a:lvl4pPr>
              <a:buClr>
                <a:srgbClr val="00A99D"/>
              </a:buClr>
              <a:defRPr/>
            </a:lvl4pPr>
            <a:lvl5pPr>
              <a:buClr>
                <a:srgbClr val="00A99D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84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823A5-BEAF-434B-BC9E-6D314115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F35876-3A8C-4BB5-AB1D-55E2CEEA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01990D-CF2B-45DE-942A-30168852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78F620-D24E-4F7B-BAD9-9CC0DCAE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540FBB-9CD7-4B92-B0B5-482AFAC7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2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8D5EE-4106-4BCB-B6AE-D2FBAF03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7FAB76-9FE1-431D-BA34-6C95BED40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5EDE42-6E07-458D-A366-EB2ADFA4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0B5E1E-D34B-4ACD-9D4B-B709DFA8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17DD6E-4FFF-4524-A496-EF2C01B4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EC30A4-A894-42D1-B59F-082A6A29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9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0E751-F2EE-4F7F-B70C-E29EC9C2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7C6EDB-7B2A-49F0-B971-ACB1BB93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9DCC6E-1CE6-4351-B381-F3C5BE2E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6EF20F-A558-4992-B295-10949317F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0BEE69-A110-4A7E-818F-51F202599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2A4BB7-6680-4A1E-8312-5154D93F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04113F-4E0B-4F16-9EAC-EE2F5D1E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AD7C25-C189-4F4D-9C24-5A5B9009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3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561BD4-69D0-4F94-9586-EB23BC86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DF95B3-D767-49E3-B868-E2C1877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49D428-D8AC-4220-BB14-1F455BEC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367E0C-D45C-12E2-309E-8E537E83AFDD}"/>
              </a:ext>
            </a:extLst>
          </p:cNvPr>
          <p:cNvSpPr txBox="1"/>
          <p:nvPr userDrawn="1"/>
        </p:nvSpPr>
        <p:spPr>
          <a:xfrm>
            <a:off x="375689" y="205202"/>
            <a:ext cx="61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Titel van de week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7218633-C2F1-AA2E-ADCA-D067D991EAC6}"/>
              </a:ext>
            </a:extLst>
          </p:cNvPr>
          <p:cNvCxnSpPr>
            <a:cxnSpLocks/>
          </p:cNvCxnSpPr>
          <p:nvPr userDrawn="1"/>
        </p:nvCxnSpPr>
        <p:spPr>
          <a:xfrm>
            <a:off x="471393" y="716415"/>
            <a:ext cx="1444493" cy="0"/>
          </a:xfrm>
          <a:prstGeom prst="line">
            <a:avLst/>
          </a:prstGeom>
          <a:ln w="9525">
            <a:solidFill>
              <a:srgbClr val="2A5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E475D98-634B-7524-F988-101F9B943A13}"/>
              </a:ext>
            </a:extLst>
          </p:cNvPr>
          <p:cNvSpPr txBox="1"/>
          <p:nvPr userDrawn="1"/>
        </p:nvSpPr>
        <p:spPr>
          <a:xfrm>
            <a:off x="375689" y="765964"/>
            <a:ext cx="752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Een kleurrijke schakering aan artsen, verpleegkundigen en anderen</a:t>
            </a:r>
          </a:p>
        </p:txBody>
      </p:sp>
    </p:spTree>
    <p:extLst>
      <p:ext uri="{BB962C8B-B14F-4D97-AF65-F5344CB8AC3E}">
        <p14:creationId xmlns:p14="http://schemas.microsoft.com/office/powerpoint/2010/main" val="140124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cirkel, Kleurrijkheid, Lettertype&#10;&#10;Automatisch gegenereerde beschrijving">
            <a:extLst>
              <a:ext uri="{FF2B5EF4-FFF2-40B4-BE49-F238E27FC236}">
                <a16:creationId xmlns:a16="http://schemas.microsoft.com/office/drawing/2014/main" id="{860280BD-5E34-41C5-1317-6492E4CEC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67" y="357810"/>
            <a:ext cx="897623" cy="52588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A8EA1C4-AB48-D9BA-6E23-4EF023C9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A99D"/>
              </a:buClr>
              <a:defRPr/>
            </a:lvl1pPr>
            <a:lvl2pPr>
              <a:buClr>
                <a:srgbClr val="00A99D"/>
              </a:buClr>
              <a:defRPr/>
            </a:lvl2pPr>
            <a:lvl3pPr>
              <a:buClr>
                <a:srgbClr val="00A99D"/>
              </a:buClr>
              <a:defRPr/>
            </a:lvl3pPr>
            <a:lvl4pPr>
              <a:buClr>
                <a:srgbClr val="00A99D"/>
              </a:buClr>
              <a:defRPr/>
            </a:lvl4pPr>
            <a:lvl5pPr>
              <a:buClr>
                <a:srgbClr val="00A99D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63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255C6-E319-46FB-B94E-3EBE050B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695C8-5824-4AE6-83D3-EF5E7B54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F3B7C1-7007-4978-80E8-EF2233909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B550C7-900E-47E5-925D-B9BDA6D3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42927-D4B1-43C8-9D8C-EF940126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092E82-5E0E-4DE2-80FF-DC24282D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1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9BCB9-AAE0-4334-BC7A-EC44BA0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7AE578-B009-47E2-B254-2DD361292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83D9FD-C7B2-49F5-A628-2D5DF77E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CE0E79-CBF8-4EC0-98BD-8360DB98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B0C55D-9783-46D9-825C-072DB10302F8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11F97-5674-4BAC-A8B5-C1F949A9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1AA897-2E24-4592-8B71-9892BB4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3179F-BF5C-419B-91EF-7D3184DC8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D7E7215C-23FD-F475-4873-90BCF2775B45}"/>
              </a:ext>
            </a:extLst>
          </p:cNvPr>
          <p:cNvSpPr txBox="1"/>
          <p:nvPr userDrawn="1"/>
        </p:nvSpPr>
        <p:spPr>
          <a:xfrm>
            <a:off x="375689" y="726278"/>
            <a:ext cx="75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Conclusie</a:t>
            </a:r>
            <a:endParaRPr lang="nl-N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A99D"/>
          </a:solidFill>
          <a:latin typeface="Akrobat Black" panose="00000A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589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AE6D2D5-25F0-FBBD-C2B7-8887139CD1D2}"/>
              </a:ext>
            </a:extLst>
          </p:cNvPr>
          <p:cNvSpPr/>
          <p:nvPr/>
        </p:nvSpPr>
        <p:spPr>
          <a:xfrm>
            <a:off x="0" y="0"/>
            <a:ext cx="12192000" cy="4796589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1237B4-040F-D1AD-6194-C08674B6D020}"/>
              </a:ext>
            </a:extLst>
          </p:cNvPr>
          <p:cNvSpPr txBox="1">
            <a:spLocks/>
          </p:cNvSpPr>
          <p:nvPr/>
        </p:nvSpPr>
        <p:spPr>
          <a:xfrm>
            <a:off x="1322618" y="471542"/>
            <a:ext cx="8566502" cy="2188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A99D"/>
              </a:buClr>
              <a:buNone/>
              <a:defRPr/>
            </a:pPr>
            <a:r>
              <a:rPr lang="nl-NL" sz="12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Straatzorg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A99D"/>
              </a:buClr>
              <a:buNone/>
              <a:defRPr/>
            </a:pPr>
            <a:endParaRPr lang="nl-NL" sz="12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A99D"/>
              </a:buClr>
              <a:buNone/>
              <a:defRPr/>
            </a:pPr>
            <a:r>
              <a:rPr lang="nl-NL" sz="11200" b="1" dirty="0"/>
              <a:t>De lakmoesproef </a:t>
            </a:r>
            <a:br>
              <a:rPr lang="nl-NL" sz="11200" b="1" dirty="0"/>
            </a:br>
            <a:r>
              <a:rPr lang="nl-NL" sz="11200" b="1" dirty="0"/>
              <a:t>voor ons zorgstelsel</a:t>
            </a:r>
            <a:endParaRPr lang="nl-NL" sz="11200" b="1" dirty="0"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1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Stichting Nederlandse Straatdokters Groep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1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0" dirty="0" err="1">
                <a:solidFill>
                  <a:schemeClr val="bg1"/>
                </a:solidFill>
              </a:rPr>
              <a:t>NZa</a:t>
            </a:r>
            <a:endParaRPr lang="nl-NL" sz="80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0" dirty="0">
                <a:solidFill>
                  <a:schemeClr val="bg1"/>
                </a:solidFill>
              </a:rPr>
              <a:t>Utrecht, 4 september 2025</a:t>
            </a: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824E58D4-CC93-26B3-8FFA-8A5315571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1414" y="437776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798AE817-1AAB-5974-D17A-F021009739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16684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F5EA2E7B-4289-2026-67D2-C47F3D793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18208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C6156CAE-9894-7CF3-736E-40110B335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2050" y="1973211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AutoShape 2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283702C8-2F61-FF67-A305-EDF2B3802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4CCB3F24-E6B4-0E7E-5F2E-2DEADA9C1F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EB5FEA-DE8F-3AFC-4535-7FCE4CD64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7055" y="5473379"/>
            <a:ext cx="2434805" cy="599190"/>
          </a:xfrm>
          <a:prstGeom prst="rect">
            <a:avLst/>
          </a:prstGeom>
        </p:spPr>
      </p:pic>
      <p:sp>
        <p:nvSpPr>
          <p:cNvPr id="5" name="AutoShape 2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9CE947C3-9013-435A-CE13-304760D68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B9FDB4FC-FDEF-7276-A7B9-220A9842A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6" descr="Logo Dienst Justitiële Inrichtingen - Ministerie van Justitie en Veiligheid">
            <a:extLst>
              <a:ext uri="{FF2B5EF4-FFF2-40B4-BE49-F238E27FC236}">
                <a16:creationId xmlns:a16="http://schemas.microsoft.com/office/drawing/2014/main" id="{9C8293A3-1A26-F2AA-AD82-444FDD12F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6D8ADE0-7729-8C1C-17FA-A9B51FF54CA2}"/>
              </a:ext>
            </a:extLst>
          </p:cNvPr>
          <p:cNvSpPr txBox="1"/>
          <p:nvPr/>
        </p:nvSpPr>
        <p:spPr>
          <a:xfrm>
            <a:off x="238278" y="5234365"/>
            <a:ext cx="52910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Maria van den </a:t>
            </a:r>
            <a:r>
              <a:rPr lang="nl-NL" sz="1600" dirty="0" err="1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Muijsenbergh</a:t>
            </a:r>
            <a:r>
              <a:rPr lang="nl-NL" sz="16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huisarts / straatdokter </a:t>
            </a:r>
            <a:r>
              <a:rPr lang="nl-NL" sz="1600" dirty="0" err="1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n.p</a:t>
            </a:r>
            <a:r>
              <a:rPr lang="nl-NL" sz="16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nl-NL" sz="16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Em. Hoogleraar gezondheidsverschillen en persoonsgerichte integrale eerstelijnszorg</a:t>
            </a:r>
          </a:p>
          <a:p>
            <a:r>
              <a:rPr lang="nl-NL" sz="1600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Voorzitter Stichting Nederlandse Straatdokters Groep</a:t>
            </a:r>
          </a:p>
        </p:txBody>
      </p:sp>
      <p:sp>
        <p:nvSpPr>
          <p:cNvPr id="18" name="AutoShape 4" descr="Logo Nederlandse Zorgautoriteit">
            <a:extLst>
              <a:ext uri="{FF2B5EF4-FFF2-40B4-BE49-F238E27FC236}">
                <a16:creationId xmlns:a16="http://schemas.microsoft.com/office/drawing/2014/main" id="{4B55BAA6-D25F-B2F8-C55B-40F56D8494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0771" y="56709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C9ADD58-EC56-E2A1-8937-2A6C4362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32" y="4952016"/>
            <a:ext cx="1768949" cy="15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4AB3-1231-39AD-7AFD-06F85D84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0699083-1156-BB01-7F84-15C8B44F61BC}"/>
              </a:ext>
            </a:extLst>
          </p:cNvPr>
          <p:cNvSpPr txBox="1">
            <a:spLocks/>
          </p:cNvSpPr>
          <p:nvPr/>
        </p:nvSpPr>
        <p:spPr>
          <a:xfrm>
            <a:off x="5185533" y="2160000"/>
            <a:ext cx="6606417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00A99D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/>
              <a:t>“treating a condition only when it becomes an emergency not only endangers the health of a patient, but also results in a greater economic burden to healthcare systems.”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1224849-3D03-922F-9D70-54412698228C}"/>
              </a:ext>
            </a:extLst>
          </p:cNvPr>
          <p:cNvSpPr txBox="1"/>
          <p:nvPr/>
        </p:nvSpPr>
        <p:spPr>
          <a:xfrm>
            <a:off x="838199" y="720000"/>
            <a:ext cx="97370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TIJDIGE ZORG AAN ONVERZEKERDE MENSEN BESPAART GELD EN ELLENDE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F063FA-FDF4-7561-8D93-68BA58DC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98" y="2026238"/>
            <a:ext cx="3023854" cy="42778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FA2A760-32F6-E608-8955-ED119C0B0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24" y="5502448"/>
            <a:ext cx="4733185" cy="6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A7F0-20B5-A1C6-5370-9BE48752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7802FF1-8052-9542-FA4F-5FE3C1C88CD7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Clr>
                <a:srgbClr val="00A99D"/>
              </a:buClr>
              <a:buNone/>
              <a:defRPr/>
            </a:pPr>
            <a:r>
              <a:rPr lang="nl-NL" sz="2400" b="1" dirty="0"/>
              <a:t>NSG oproep TK-verkiezingen 2025, speerpunten:</a:t>
            </a:r>
          </a:p>
          <a:p>
            <a:pPr marL="0" indent="0">
              <a:lnSpc>
                <a:spcPct val="70000"/>
              </a:lnSpc>
              <a:buClr>
                <a:srgbClr val="00A99D"/>
              </a:buClr>
              <a:buNone/>
              <a:defRPr/>
            </a:pPr>
            <a:r>
              <a:rPr lang="nl-NL" sz="2400" b="1" dirty="0"/>
              <a:t> </a:t>
            </a:r>
          </a:p>
          <a:p>
            <a:pPr marL="457200" indent="-457200">
              <a:lnSpc>
                <a:spcPct val="70000"/>
              </a:lnSpc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Verwijder financiële drempels – zorgverzekering voor iedereen</a:t>
            </a:r>
          </a:p>
          <a:p>
            <a:pPr marL="457200" indent="-457200">
              <a:lnSpc>
                <a:spcPct val="70000"/>
              </a:lnSpc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Straatzorg in elke gemeente</a:t>
            </a:r>
          </a:p>
          <a:p>
            <a:pPr marL="457200" indent="-457200">
              <a:lnSpc>
                <a:spcPct val="70000"/>
              </a:lnSpc>
              <a:buClr>
                <a:srgbClr val="00A99D"/>
              </a:buClr>
              <a:buFont typeface="+mj-lt"/>
              <a:buAutoNum type="arabicPeriod"/>
              <a:defRPr/>
            </a:pPr>
            <a:r>
              <a:rPr lang="nl-NL" sz="2400" b="1" dirty="0"/>
              <a:t>Versterk interprofessionele samenwerking in de zorg voor dak- en thuisloze personen</a:t>
            </a:r>
          </a:p>
          <a:p>
            <a:endParaRPr lang="nl-NL" sz="360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315A101-560D-5901-0BE9-F0E373394594}"/>
              </a:ext>
            </a:extLst>
          </p:cNvPr>
          <p:cNvSpPr txBox="1"/>
          <p:nvPr/>
        </p:nvSpPr>
        <p:spPr>
          <a:xfrm>
            <a:off x="838199" y="720000"/>
            <a:ext cx="97370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l-NL" sz="2800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DRIE ROUTES NAAR TOEGANKELIJKE ZORG VOOR DAK- EN THUISLOZE MENSEN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6C28D5-1228-C988-DCE7-BDB0541E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64" y="4418618"/>
            <a:ext cx="6928272" cy="22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204863" y="2041094"/>
            <a:ext cx="3694619" cy="82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TT Commons Pro Condensed"/>
                <a:ea typeface="TT Commons Pro Condensed"/>
                <a:cs typeface="TT Commons Pro Condensed"/>
                <a:sym typeface="TT Commons Pro Condensed"/>
              </a:rPr>
              <a:t>Stichting</a:t>
            </a:r>
          </a:p>
          <a:p>
            <a:pPr algn="r" defTabSz="609630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TT Commons Pro Condensed"/>
                <a:ea typeface="TT Commons Pro Condensed"/>
                <a:cs typeface="TT Commons Pro Condensed"/>
                <a:sym typeface="TT Commons Pro Condensed"/>
              </a:rPr>
              <a:t>Nederlandse</a:t>
            </a:r>
          </a:p>
          <a:p>
            <a:pPr algn="r" defTabSz="60963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TT Commons Pro Condensed"/>
                <a:ea typeface="TT Commons Pro Condensed"/>
                <a:cs typeface="TT Commons Pro Condensed"/>
                <a:sym typeface="TT Commons Pro Condensed"/>
              </a:rPr>
              <a:t>Straatd</a:t>
            </a:r>
            <a:r>
              <a:rPr lang="en-US" sz="1599" b="1">
                <a:solidFill>
                  <a:srgbClr val="FFFFFF"/>
                </a:solidFill>
                <a:latin typeface="TT Commons Pro Condensed Bold"/>
                <a:ea typeface="TT Commons Pro Condensed Bold"/>
                <a:cs typeface="TT Commons Pro Condensed Bold"/>
                <a:sym typeface="TT Commons Pro Condensed Bold"/>
              </a:rPr>
              <a:t>okters Groep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C3C4FD-DDE6-056F-A9DD-BF67E875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054"/>
            <a:ext cx="12243141" cy="6886767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181D37D-108D-8265-DCD2-929BBA7978E0}"/>
              </a:ext>
            </a:extLst>
          </p:cNvPr>
          <p:cNvSpPr/>
          <p:nvPr/>
        </p:nvSpPr>
        <p:spPr>
          <a:xfrm>
            <a:off x="2241754" y="3167954"/>
            <a:ext cx="8754643" cy="2554420"/>
          </a:xfrm>
          <a:prstGeom prst="rect">
            <a:avLst/>
          </a:prstGeom>
          <a:noFill/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EC313-F6D1-7235-9EFE-43AA4425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schermopname, software, Multimediasoftware&#10;&#10;Automatisch gegenereerde beschrijving">
            <a:extLst>
              <a:ext uri="{FF2B5EF4-FFF2-40B4-BE49-F238E27FC236}">
                <a16:creationId xmlns:a16="http://schemas.microsoft.com/office/drawing/2014/main" id="{2409B2DC-5B42-F7FC-CF9D-645CC637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" y="0"/>
            <a:ext cx="9144000" cy="6858000"/>
          </a:xfrm>
          <a:prstGeom prst="rect">
            <a:avLst/>
          </a:prstGeom>
        </p:spPr>
      </p:pic>
      <p:sp>
        <p:nvSpPr>
          <p:cNvPr id="3" name="AutoShape 2" descr="Organisatie NSG - Dinand">
            <a:extLst>
              <a:ext uri="{FF2B5EF4-FFF2-40B4-BE49-F238E27FC236}">
                <a16:creationId xmlns:a16="http://schemas.microsoft.com/office/drawing/2014/main" id="{628C7653-2C73-35F0-C7D1-316331625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732E194-BCB2-0F4D-F372-C5B48F16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464" y="7609393"/>
            <a:ext cx="134609" cy="1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Organisatie NSG - Dinand">
            <a:extLst>
              <a:ext uri="{FF2B5EF4-FFF2-40B4-BE49-F238E27FC236}">
                <a16:creationId xmlns:a16="http://schemas.microsoft.com/office/drawing/2014/main" id="{D8A50739-91A7-FA3C-CAF5-D998FEE6F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2" descr="Organisatie NSG - Dinand">
            <a:extLst>
              <a:ext uri="{FF2B5EF4-FFF2-40B4-BE49-F238E27FC236}">
                <a16:creationId xmlns:a16="http://schemas.microsoft.com/office/drawing/2014/main" id="{C14B141D-AB52-2F6E-7A76-963E93B03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56939" y="21742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035A0021-67B3-77C4-C418-BE113A0302B0}"/>
              </a:ext>
            </a:extLst>
          </p:cNvPr>
          <p:cNvSpPr txBox="1">
            <a:spLocks/>
          </p:cNvSpPr>
          <p:nvPr/>
        </p:nvSpPr>
        <p:spPr>
          <a:xfrm>
            <a:off x="9057197" y="1461777"/>
            <a:ext cx="3226267" cy="203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 bestuursleden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FTE staf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b="1" dirty="0"/>
              <a:t>3 a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mbassadeurs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1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06BD-D945-D560-5108-EBD0C848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76F702C7-2A2F-FCC3-2B75-E6643C1163E9}"/>
              </a:ext>
            </a:extLst>
          </p:cNvPr>
          <p:cNvSpPr txBox="1"/>
          <p:nvPr/>
        </p:nvSpPr>
        <p:spPr>
          <a:xfrm>
            <a:off x="402577" y="733788"/>
            <a:ext cx="3127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conclusie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FAB610B-A101-F77F-7D3C-5B23636B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464" y="7609393"/>
            <a:ext cx="134609" cy="1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Organisatie NSG - Dinand">
            <a:extLst>
              <a:ext uri="{FF2B5EF4-FFF2-40B4-BE49-F238E27FC236}">
                <a16:creationId xmlns:a16="http://schemas.microsoft.com/office/drawing/2014/main" id="{B755588E-2071-4DBB-5A54-0160A89D46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127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FA69135-C10B-0518-025B-3207E7A52A4C}"/>
              </a:ext>
            </a:extLst>
          </p:cNvPr>
          <p:cNvSpPr txBox="1">
            <a:spLocks/>
          </p:cNvSpPr>
          <p:nvPr/>
        </p:nvSpPr>
        <p:spPr>
          <a:xfrm>
            <a:off x="8408150" y="2435760"/>
            <a:ext cx="3875314" cy="759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Straatzorgverleners als vrijwilligers in cirkels brainstormen, toetsen, betrekken netwerk en meer, afhankelijk van onderwerp, affiniteit en beschikbare tijd</a:t>
            </a:r>
          </a:p>
        </p:txBody>
      </p:sp>
      <p:pic>
        <p:nvPicPr>
          <p:cNvPr id="11" name="Afbeelding 10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AD33D0E-EF47-EE26-8BAD-113DA9DEF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4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2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8D51-8608-3D61-9301-FD084096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B13609-61AA-8B95-379F-2ECE47D8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4709" y="1954316"/>
            <a:ext cx="5122582" cy="2949367"/>
          </a:xfrm>
          <a:prstGeom prst="rect">
            <a:avLst/>
          </a:prstGeom>
        </p:spPr>
      </p:pic>
      <p:pic>
        <p:nvPicPr>
          <p:cNvPr id="3" name="Afbeelding 2" descr="Afbeelding met persoon, buitenshuis, kleding, Menselijk gezicht&#10;&#10;Automatisch gegenereerde beschrijving">
            <a:extLst>
              <a:ext uri="{FF2B5EF4-FFF2-40B4-BE49-F238E27FC236}">
                <a16:creationId xmlns:a16="http://schemas.microsoft.com/office/drawing/2014/main" id="{3AF0A403-DEDE-1416-0568-7F7F0E942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3" y="1168400"/>
            <a:ext cx="12201283" cy="696976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32F3825-0EAF-6748-97FE-1303FC3F9368}"/>
              </a:ext>
            </a:extLst>
          </p:cNvPr>
          <p:cNvSpPr txBox="1"/>
          <p:nvPr/>
        </p:nvSpPr>
        <p:spPr>
          <a:xfrm>
            <a:off x="384175" y="6997184"/>
            <a:ext cx="628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fotograaf Peter van Beek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961048-FB14-26CC-E635-E7CE468CAB74}"/>
              </a:ext>
            </a:extLst>
          </p:cNvPr>
          <p:cNvSpPr txBox="1"/>
          <p:nvPr/>
        </p:nvSpPr>
        <p:spPr>
          <a:xfrm>
            <a:off x="874295" y="396756"/>
            <a:ext cx="11326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PRAKTIJK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A9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7" descr="Afbeelding met gras, buiten, droog&#10;&#10;Automatisch gegenereerde beschrijving">
            <a:extLst>
              <a:ext uri="{FF2B5EF4-FFF2-40B4-BE49-F238E27FC236}">
                <a16:creationId xmlns:a16="http://schemas.microsoft.com/office/drawing/2014/main" id="{B6ED5A66-6780-EAA3-9CF3-8C0EA684C2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288" y="276647"/>
            <a:ext cx="8405423" cy="6304705"/>
          </a:xfr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D9A4F71-4C77-F0D0-AC36-A2F2DB7A6444}"/>
              </a:ext>
            </a:extLst>
          </p:cNvPr>
          <p:cNvSpPr/>
          <p:nvPr/>
        </p:nvSpPr>
        <p:spPr>
          <a:xfrm>
            <a:off x="359861" y="648929"/>
            <a:ext cx="1362751" cy="536841"/>
          </a:xfrm>
          <a:prstGeom prst="rect">
            <a:avLst/>
          </a:prstGeom>
          <a:solidFill>
            <a:srgbClr val="2A58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A5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1237B4-040F-D1AD-6194-C08674B6D020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99D"/>
              </a:buClr>
              <a:defRPr/>
            </a:pPr>
            <a:r>
              <a:rPr lang="nl-NL" sz="2600" b="1" dirty="0"/>
              <a:t>Dak- en thuisloze mensen:  buitenslapers, bankslapers, ‘wonend’ in nachtopvang</a:t>
            </a:r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Ethos telling 2025&gt;&gt;In april 2025 hebben 645 organisaties in 9 regio’s het aantal dak- en thuisloze mensen per gemeente in kaart gebracht; de ETHOS telling</a:t>
            </a:r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Deze telling in 57 gemeenten maakt dat de schatting in heel Nederland om minimaal 100.000 personen gaat waarvan 30% vrouwen en 30% </a:t>
            </a:r>
            <a:r>
              <a:rPr lang="nl-NL" sz="2600" b="1" dirty="0" err="1"/>
              <a:t>ongedocumenteerd</a:t>
            </a:r>
            <a:endParaRPr lang="nl-NL" sz="2600" b="1" dirty="0"/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Daarnaast gaat het om 16.000 kinderen</a:t>
            </a:r>
          </a:p>
          <a:p>
            <a:pPr>
              <a:buClr>
                <a:srgbClr val="00A99D"/>
              </a:buClr>
              <a:defRPr/>
            </a:pPr>
            <a:endParaRPr lang="nl-NL" sz="2600" b="1" dirty="0"/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47 % migrant (</a:t>
            </a:r>
            <a:r>
              <a:rPr lang="nl-NL" sz="2600" b="1" dirty="0" err="1"/>
              <a:t>vs</a:t>
            </a:r>
            <a:r>
              <a:rPr lang="nl-NL" sz="2600" b="1" dirty="0"/>
              <a:t> 20% algemene bevolking):</a:t>
            </a:r>
          </a:p>
          <a:p>
            <a:pPr lvl="1">
              <a:spcBef>
                <a:spcPts val="1000"/>
              </a:spcBef>
              <a:buClr>
                <a:srgbClr val="00A99D"/>
              </a:buClr>
              <a:defRPr/>
            </a:pPr>
            <a:r>
              <a:rPr lang="nl-NL" sz="2000" b="1" dirty="0"/>
              <a:t>	</a:t>
            </a:r>
            <a:r>
              <a:rPr lang="nl-NL" sz="2200" b="1" dirty="0" err="1"/>
              <a:t>Ongedocumenteerd</a:t>
            </a:r>
            <a:r>
              <a:rPr lang="nl-NL" sz="2200" b="1" dirty="0"/>
              <a:t> = geen verblijfsvergunning = onverzekerbaar100.000?? </a:t>
            </a:r>
          </a:p>
          <a:p>
            <a:pPr lvl="1">
              <a:spcBef>
                <a:spcPts val="1000"/>
              </a:spcBef>
              <a:buClr>
                <a:srgbClr val="00A99D"/>
              </a:buClr>
              <a:defRPr/>
            </a:pPr>
            <a:r>
              <a:rPr lang="nl-NL" sz="2200" b="1" dirty="0"/>
              <a:t>	EU-arbeidsmigrant= EU-burger met BSN (wit werk) </a:t>
            </a:r>
          </a:p>
          <a:p>
            <a:pPr lvl="1">
              <a:spcBef>
                <a:spcPts val="1000"/>
              </a:spcBef>
              <a:buClr>
                <a:srgbClr val="00A99D"/>
              </a:buClr>
              <a:defRPr/>
            </a:pPr>
            <a:r>
              <a:rPr lang="nl-NL" sz="2200" b="1" dirty="0"/>
              <a:t>	Ontslag = dakloos = onverzekerd: 240.000 (van totaal 800.000)</a:t>
            </a:r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26% onverzekerd</a:t>
            </a:r>
          </a:p>
          <a:p>
            <a:pPr>
              <a:buClr>
                <a:srgbClr val="00A99D"/>
              </a:buClr>
              <a:defRPr/>
            </a:pPr>
            <a:r>
              <a:rPr lang="nl-NL" sz="2600" b="1" dirty="0"/>
              <a:t>POPULATIE GROEIT EN WORDT MEER DIVERS (ZZP – VROUWEN – MIGRANTEN)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E3C90C-BF2C-1B86-E7DE-42664D080437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POPULATIE IN DE STRAATZORGPRAKTIJKEN</a:t>
            </a:r>
          </a:p>
        </p:txBody>
      </p:sp>
    </p:spTree>
    <p:extLst>
      <p:ext uri="{BB962C8B-B14F-4D97-AF65-F5344CB8AC3E}">
        <p14:creationId xmlns:p14="http://schemas.microsoft.com/office/powerpoint/2010/main" val="216344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62C-B399-B647-1E24-F7A049BE2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1930751C-66A3-3217-15E5-0BE91FC55B7B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99D"/>
              </a:buClr>
              <a:defRPr/>
            </a:pPr>
            <a:r>
              <a:rPr lang="nl-NL" sz="2400" b="1" dirty="0"/>
              <a:t>Levensverwachting 14 – 16 jaar korter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Vrouwen meest kwetsbaar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25% verslavingen – veel psychiatrie</a:t>
            </a:r>
          </a:p>
          <a:p>
            <a:pPr>
              <a:buClr>
                <a:srgbClr val="00A99D"/>
              </a:buClr>
              <a:defRPr/>
            </a:pPr>
            <a:r>
              <a:rPr lang="nl-NL" sz="2400" b="1" dirty="0"/>
              <a:t>Veel meer infecties, letsels en chronische ziekten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0918866-4E21-C28E-45D1-F480AF25326B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DAKLOOSHEID IS HEEL ONGEZOND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378234-6CCE-1F42-98D2-2403420F3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37" y="2231463"/>
            <a:ext cx="2279514" cy="40524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DE8429-E72B-86E8-C343-DC97398D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90" y="4117750"/>
            <a:ext cx="2888243" cy="21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19C55-8EB3-BE51-E5B4-495A8301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DC03440-46A6-453D-E6E2-7FDD7B8DC0E8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7428221" cy="423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sz="2400" b="1" dirty="0"/>
              <a:t>Bereiken niet de zorg, mijden de zorg, krijgen geen zorg</a:t>
            </a:r>
          </a:p>
          <a:p>
            <a:pPr>
              <a:lnSpc>
                <a:spcPct val="100000"/>
              </a:lnSpc>
            </a:pPr>
            <a:endParaRPr lang="nl-NL" sz="2400" b="1" dirty="0"/>
          </a:p>
          <a:p>
            <a:pPr>
              <a:lnSpc>
                <a:spcPct val="100000"/>
              </a:lnSpc>
            </a:pPr>
            <a:r>
              <a:rPr lang="nl-NL" sz="2400" b="1" dirty="0"/>
              <a:t>30% geen toegang tot huisarts ondanks behoefte</a:t>
            </a:r>
          </a:p>
          <a:p>
            <a:pPr>
              <a:lnSpc>
                <a:spcPct val="100000"/>
              </a:lnSpc>
            </a:pPr>
            <a:r>
              <a:rPr lang="nl-NL" sz="2400" b="1" dirty="0"/>
              <a:t>Tandartsenzorg / GGZ / schuldhulp </a:t>
            </a:r>
          </a:p>
          <a:p>
            <a:pPr>
              <a:lnSpc>
                <a:spcPct val="100000"/>
              </a:lnSpc>
            </a:pPr>
            <a:r>
              <a:rPr lang="nl-NL" sz="2400" b="1" dirty="0"/>
              <a:t>Verpleeghuis / revalidatie / verslavingszorg</a:t>
            </a:r>
          </a:p>
          <a:p>
            <a:pPr>
              <a:lnSpc>
                <a:spcPct val="100000"/>
              </a:lnSpc>
            </a:pPr>
            <a:endParaRPr lang="nl-NL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400" b="1" dirty="0"/>
              <a:t>Reden verwijzing = vaak reden afwijzing</a:t>
            </a:r>
          </a:p>
          <a:p>
            <a:pPr>
              <a:lnSpc>
                <a:spcPct val="100000"/>
              </a:lnSpc>
            </a:pPr>
            <a:endParaRPr lang="nl-NL" sz="22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1B91A52-5035-F778-C438-B451F9CDEA5A}"/>
              </a:ext>
            </a:extLst>
          </p:cNvPr>
          <p:cNvSpPr txBox="1"/>
          <p:nvPr/>
        </p:nvSpPr>
        <p:spPr>
          <a:xfrm>
            <a:off x="838199" y="720000"/>
            <a:ext cx="9737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ONVERVULDE ZORGBEHOEFTEN BIJ 57% DAKLOZE MENSEN</a:t>
            </a:r>
          </a:p>
        </p:txBody>
      </p:sp>
      <p:pic>
        <p:nvPicPr>
          <p:cNvPr id="5" name="Tijdelijke aanduiding voor inhoud 4" descr="Afbeelding met Vlees, letsel, persoon, ader&#10;&#10;Door AI gegenereerde inhoud is mogelijk onjuist.">
            <a:extLst>
              <a:ext uri="{FF2B5EF4-FFF2-40B4-BE49-F238E27FC236}">
                <a16:creationId xmlns:a16="http://schemas.microsoft.com/office/drawing/2014/main" id="{49E1EC26-75F1-D3DC-F059-07885B33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12" y="2237539"/>
            <a:ext cx="3057376" cy="40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CDB5-8B5D-77E0-65E5-ED985685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B56D63D-C8A5-A374-FC0E-45BC0FBB0652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00A99D"/>
              </a:buClr>
              <a:buNone/>
              <a:defRPr/>
            </a:pPr>
            <a:r>
              <a:rPr lang="nl-NL" sz="3400" b="1" dirty="0"/>
              <a:t>Vanuit patiënt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2900" b="1" dirty="0"/>
              <a:t>Zorg mijden (geld, angst, wantrouwen, verslaving, geen prioriteit)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2900" b="1" dirty="0"/>
              <a:t>Soms moeizame communicatie (psychiatrie, LVB, taal)</a:t>
            </a:r>
          </a:p>
          <a:p>
            <a:pPr marL="0" indent="0">
              <a:lnSpc>
                <a:spcPct val="120000"/>
              </a:lnSpc>
              <a:buClr>
                <a:srgbClr val="00A99D"/>
              </a:buClr>
              <a:buNone/>
              <a:defRPr/>
            </a:pPr>
            <a:r>
              <a:rPr lang="nl-NL" sz="3400" b="1" dirty="0"/>
              <a:t>Vanuit de zorgketen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2900" b="1" dirty="0"/>
              <a:t>Stigma (“ingewikkeld, kost veel tijd, zinloos, gedragsproblemen”)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2900" b="1" dirty="0"/>
              <a:t>Voorwaarden behandeling (onderdak, geen verslaving, mantelzorg)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2900" b="1" dirty="0"/>
              <a:t>(Vermeende) financiële hobbels bij geen verzekering</a:t>
            </a:r>
          </a:p>
          <a:p>
            <a:pPr lvl="1">
              <a:lnSpc>
                <a:spcPct val="120000"/>
              </a:lnSpc>
            </a:pPr>
            <a:r>
              <a:rPr lang="nl-NL" sz="2900" b="1" dirty="0"/>
              <a:t>Woud aan regelingen en procedures: ZVW, WLZ </a:t>
            </a:r>
            <a:r>
              <a:rPr lang="nl-NL" sz="2900" b="1" dirty="0" err="1"/>
              <a:t>somatiek</a:t>
            </a:r>
            <a:r>
              <a:rPr lang="nl-NL" sz="2900" b="1" dirty="0"/>
              <a:t> (CIZ), WLZ GGZ, CAK </a:t>
            </a:r>
            <a:r>
              <a:rPr lang="nl-NL" sz="2900" b="1" dirty="0" err="1"/>
              <a:t>ongedocumenteerden</a:t>
            </a:r>
            <a:r>
              <a:rPr lang="nl-NL" sz="2900" b="1" dirty="0"/>
              <a:t>, CAK onverzekerden, WMO, 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3400" b="1" dirty="0"/>
              <a:t>Havenzicht R’dam: contracten met 7 verzekeraars, elk eigen regeling..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46D9D4-8060-7F74-93C1-33587C468928}"/>
              </a:ext>
            </a:extLst>
          </p:cNvPr>
          <p:cNvSpPr txBox="1"/>
          <p:nvPr/>
        </p:nvSpPr>
        <p:spPr>
          <a:xfrm>
            <a:off x="838199" y="720000"/>
            <a:ext cx="973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BARRIERES IN TOEGANG TOT ZORG</a:t>
            </a:r>
          </a:p>
        </p:txBody>
      </p:sp>
    </p:spTree>
    <p:extLst>
      <p:ext uri="{BB962C8B-B14F-4D97-AF65-F5344CB8AC3E}">
        <p14:creationId xmlns:p14="http://schemas.microsoft.com/office/powerpoint/2010/main" val="173365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B108-730A-0DFA-4F85-07EA78DC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B49682-4032-F913-2E17-2794EAFC7460}"/>
              </a:ext>
            </a:extLst>
          </p:cNvPr>
          <p:cNvSpPr txBox="1"/>
          <p:nvPr/>
        </p:nvSpPr>
        <p:spPr>
          <a:xfrm>
            <a:off x="838199" y="720000"/>
            <a:ext cx="97370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RECHT OP MEDISCH NOODZAKELIJKE ZORG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464DF6-A32E-D006-C0E3-287A11286A5F}"/>
              </a:ext>
            </a:extLst>
          </p:cNvPr>
          <p:cNvSpPr txBox="1"/>
          <p:nvPr/>
        </p:nvSpPr>
        <p:spPr>
          <a:xfrm>
            <a:off x="877549" y="1876425"/>
            <a:ext cx="9456667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2600" b="1" dirty="0">
                <a:solidFill>
                  <a:srgbClr val="00A99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zorg volgens standaarden zonder voorwaarden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0" lang="nl-NL" altLang="nl-NL" sz="2600" b="1" i="0" u="none" strike="noStrike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altLang="nl-NL" sz="2600" b="1" i="0" u="none" strike="noStrike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I.2 	Aan ieder die zich tot hem wendt in zijn hoedanigheid als arts, verleent hij de noodzakelijke behandeling, begeleiding, adviezen en beoordelingen overeenkomstig de eisen (…)</a:t>
            </a: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altLang="nl-NL" sz="2600" b="1" i="0" u="none" strike="noStrike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altLang="nl-NL" sz="2600" b="1" i="0" u="none" strike="noStrike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II.2 	De arts zal patiënten in gelijke gevallen gelijk behandelen. </a:t>
            </a: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altLang="nl-NL" sz="2200" b="1" i="1" u="none" strike="noStrike" cap="none" spc="0" normalizeH="0" baseline="0" noProof="0" dirty="0">
                <a:ln>
                  <a:noFill/>
                </a:ln>
                <a:solidFill>
                  <a:srgbClr val="2A589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Bron: KNMG gedragsregels</a:t>
            </a:r>
          </a:p>
          <a:p>
            <a:pPr marL="322262" lvl="1" indent="0">
              <a:lnSpc>
                <a:spcPct val="100000"/>
              </a:lnSpc>
              <a:buNone/>
            </a:pPr>
            <a:endParaRPr lang="nl-NL" sz="2800" b="1" dirty="0">
              <a:solidFill>
                <a:srgbClr val="2A58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134938"/>
            <a:r>
              <a:rPr lang="nl-NL" sz="2800" b="1" dirty="0">
                <a:solidFill>
                  <a:srgbClr val="2A58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Recht op medisch noodzakelijke zorg vastgelegd in koppelingswet 1998 </a:t>
            </a:r>
          </a:p>
          <a:p>
            <a:pPr marL="322262" lvl="1" indent="0">
              <a:lnSpc>
                <a:spcPct val="100000"/>
              </a:lnSpc>
              <a:buNone/>
            </a:pPr>
            <a:endParaRPr lang="nl-N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2262" lvl="1" indent="0">
              <a:lnSpc>
                <a:spcPct val="100000"/>
              </a:lnSpc>
              <a:buNone/>
            </a:pPr>
            <a:endParaRPr lang="nl-N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altLang="nl-NL" sz="2200" b="1" i="1" u="none" strike="noStrike" cap="none" spc="0" normalizeH="0" baseline="0" noProof="0" dirty="0">
              <a:ln>
                <a:noFill/>
              </a:ln>
              <a:solidFill>
                <a:srgbClr val="2A589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4" descr="VN verklaringen en verdragen - Johannes Wier Stichting">
            <a:extLst>
              <a:ext uri="{FF2B5EF4-FFF2-40B4-BE49-F238E27FC236}">
                <a16:creationId xmlns:a16="http://schemas.microsoft.com/office/drawing/2014/main" id="{5D32AD7B-DE9B-C366-AFA0-743535A0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11" y="4565864"/>
            <a:ext cx="1555538" cy="21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5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736AC-5715-942B-18B9-4C20F5BB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9B38F1E-E41E-A705-5CF8-D2B3A8E654B7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00A99D"/>
              </a:buClr>
              <a:buFont typeface="Arial" panose="020B0604020202020204" pitchFamily="34" charset="0"/>
              <a:buNone/>
              <a:defRPr/>
            </a:pPr>
            <a:r>
              <a:rPr lang="nl-NL" sz="4400" b="1" dirty="0"/>
              <a:t>Onderzoek 2024 door KPMG in opdracht van Kruispost en NSG: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20-95 keer zoveel onverzekerde mensen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Minder consulten per patiënt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Consultduur langer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Meer verstandelijke beperking, chronische psychiatrie en verslaving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Minder chronische lichamelijke ziekten geregistreerd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Meer letsel en infectieziekten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Minder verwijzingen per patiënt</a:t>
            </a:r>
          </a:p>
          <a:p>
            <a:pPr lvl="1">
              <a:lnSpc>
                <a:spcPct val="120000"/>
              </a:lnSpc>
              <a:buClr>
                <a:srgbClr val="00A99D"/>
              </a:buClr>
              <a:defRPr/>
            </a:pPr>
            <a:r>
              <a:rPr lang="nl-NL" sz="3400" b="1" dirty="0"/>
              <a:t>Gemiddelde praktijkkosten </a:t>
            </a:r>
            <a:r>
              <a:rPr lang="nl-NL" sz="3000" b="1" dirty="0"/>
              <a:t>lager - gemiddelde kosten per consult hoger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E1F64B-0155-4430-A94E-6F5887241FAE}"/>
              </a:ext>
            </a:extLst>
          </p:cNvPr>
          <p:cNvSpPr txBox="1"/>
          <p:nvPr/>
        </p:nvSpPr>
        <p:spPr>
          <a:xfrm>
            <a:off x="838199" y="720000"/>
            <a:ext cx="9737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STRAATZORGPRAKTIJK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l-NL" sz="2800" b="1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VERSUS REGULIERE HUISARTSENPRAKTIJK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D90DA3-2D63-45F8-9047-C6ECC346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92" y="112215"/>
            <a:ext cx="2606989" cy="18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C3D4-D590-02A0-3979-B54DD9C8B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9FC49C9-1591-DF52-390C-5293A306EB67}"/>
              </a:ext>
            </a:extLst>
          </p:cNvPr>
          <p:cNvSpPr txBox="1">
            <a:spLocks/>
          </p:cNvSpPr>
          <p:nvPr/>
        </p:nvSpPr>
        <p:spPr>
          <a:xfrm>
            <a:off x="838200" y="2160000"/>
            <a:ext cx="10953750" cy="423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A589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NL" sz="2400" b="1" dirty="0">
                <a:solidFill>
                  <a:srgbClr val="00A99D"/>
                </a:solidFill>
              </a:rPr>
              <a:t>… vereist domein overstijgende financiering en specifieke betaaltitel </a:t>
            </a:r>
            <a:r>
              <a:rPr lang="nl-NL" sz="2400" b="1" dirty="0" err="1">
                <a:solidFill>
                  <a:srgbClr val="00A99D"/>
                </a:solidFill>
              </a:rPr>
              <a:t>Zvw</a:t>
            </a:r>
            <a:r>
              <a:rPr lang="nl-NL" sz="2400" b="1" dirty="0">
                <a:solidFill>
                  <a:srgbClr val="00A99D"/>
                </a:solidFill>
              </a:rPr>
              <a:t> en WLZ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400" b="1" dirty="0"/>
              <a:t>Zorg door team van huisarts / verpleegkundige / GGD OGGZ / maatschappelijk werk / gemeente / huisvesting / opvang / GGZ / verslavingszorg (</a:t>
            </a:r>
            <a:r>
              <a:rPr lang="nl-NL" sz="2400" b="1" i="1" dirty="0"/>
              <a:t>Regionaal eerstelijnssamenwerkingsverband?)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400" b="1" dirty="0"/>
              <a:t>Bedden nodig voor herstel / revalidatie / langdurige zorg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400" b="1" dirty="0"/>
          </a:p>
          <a:p>
            <a:pPr marL="360363" indent="-360363">
              <a:lnSpc>
                <a:spcPct val="110000"/>
              </a:lnSpc>
              <a:buNone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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Beleidsregel experiment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patiëntengroepsgebonden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afstemming binnen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Zvw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-verzekerde zorg </a:t>
            </a:r>
          </a:p>
          <a:p>
            <a:pPr marL="360363" indent="-360363">
              <a:lnSpc>
                <a:spcPct val="110000"/>
              </a:lnSpc>
              <a:spcAft>
                <a:spcPts val="800"/>
              </a:spcAft>
              <a:buNone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sym typeface="Wingdings" panose="05000000000000000000" pitchFamily="2" charset="2"/>
              </a:rPr>
              <a:t>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</a:rPr>
              <a:t>Nza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</a:rPr>
              <a:t> traject Perspectief op NU 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nl-NL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60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99D"/>
              </a:buClr>
              <a:buSzTx/>
              <a:buFont typeface="+mj-lt"/>
              <a:buAutoNum type="arabicPeriod"/>
              <a:tabLst/>
              <a:defRPr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5FAF7BD-BE01-8A55-9590-3EF14FBA89FB}"/>
              </a:ext>
            </a:extLst>
          </p:cNvPr>
          <p:cNvSpPr txBox="1"/>
          <p:nvPr/>
        </p:nvSpPr>
        <p:spPr>
          <a:xfrm>
            <a:off x="838199" y="720000"/>
            <a:ext cx="973703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l-NL" sz="2800" dirty="0">
                <a:solidFill>
                  <a:srgbClr val="00A9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PASSENDE, INTEGRALE PERSOONSGERICHTE ZORG …</a:t>
            </a:r>
          </a:p>
        </p:txBody>
      </p:sp>
    </p:spTree>
    <p:extLst>
      <p:ext uri="{BB962C8B-B14F-4D97-AF65-F5344CB8AC3E}">
        <p14:creationId xmlns:p14="http://schemas.microsoft.com/office/powerpoint/2010/main" val="184933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AB2D623ADE94AAA3D4B199F49E537" ma:contentTypeVersion="17" ma:contentTypeDescription="Een nieuw document maken." ma:contentTypeScope="" ma:versionID="0c45e856541e34a40cc031364c75eca6">
  <xsd:schema xmlns:xsd="http://www.w3.org/2001/XMLSchema" xmlns:xs="http://www.w3.org/2001/XMLSchema" xmlns:p="http://schemas.microsoft.com/office/2006/metadata/properties" xmlns:ns2="be80895d-7881-4e35-b0bd-503b5f3ec2e1" xmlns:ns3="0b031d80-714c-41a1-8a5c-30eb7ab44b35" targetNamespace="http://schemas.microsoft.com/office/2006/metadata/properties" ma:root="true" ma:fieldsID="605ef58a5e9d77fef3621615a64640aa" ns2:_="" ns3:_="">
    <xsd:import namespace="be80895d-7881-4e35-b0bd-503b5f3ec2e1"/>
    <xsd:import namespace="0b031d80-714c-41a1-8a5c-30eb7ab44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  <xsd:element ref="ns2:Subcategor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0895d-7881-4e35-b0bd-503b5f3e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081784d-9b97-4f0f-9a95-f88a3d8893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Subcategories" ma:index="24" nillable="true" ma:displayName="Subcategories" ma:format="Dropdown" ma:internalName="Subcategor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31d80-714c-41a1-8a5c-30eb7ab44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702059-a875-48a9-bbd5-bf4e83064ed6}" ma:internalName="TaxCatchAll" ma:showField="CatchAllData" ma:web="0b031d80-714c-41a1-8a5c-30eb7ab44b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031d80-714c-41a1-8a5c-30eb7ab44b35" xsi:nil="true"/>
    <lcf76f155ced4ddcb4097134ff3c332f xmlns="be80895d-7881-4e35-b0bd-503b5f3ec2e1">
      <Terms xmlns="http://schemas.microsoft.com/office/infopath/2007/PartnerControls"/>
    </lcf76f155ced4ddcb4097134ff3c332f>
    <Subcategories xmlns="be80895d-7881-4e35-b0bd-503b5f3ec2e1" xsi:nil="true"/>
  </documentManagement>
</p:properties>
</file>

<file path=customXml/itemProps1.xml><?xml version="1.0" encoding="utf-8"?>
<ds:datastoreItem xmlns:ds="http://schemas.openxmlformats.org/officeDocument/2006/customXml" ds:itemID="{E86D5AF4-7DDD-4326-A134-BA82254BE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0895d-7881-4e35-b0bd-503b5f3ec2e1"/>
    <ds:schemaRef ds:uri="0b031d80-714c-41a1-8a5c-30eb7ab44b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00066-4131-41B5-B521-88347CE25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1C553-36CC-4D26-A625-7164600A53D8}">
  <ds:schemaRefs>
    <ds:schemaRef ds:uri="http://schemas.microsoft.com/office/2006/metadata/properties"/>
    <ds:schemaRef ds:uri="http://schemas.microsoft.com/office/infopath/2007/PartnerControls"/>
    <ds:schemaRef ds:uri="0b031d80-714c-41a1-8a5c-30eb7ab44b35"/>
    <ds:schemaRef ds:uri="be80895d-7881-4e35-b0bd-503b5f3ec2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661</Words>
  <Application>Microsoft Office PowerPoint</Application>
  <PresentationFormat>Breedbeeld</PresentationFormat>
  <Paragraphs>97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6" baseType="lpstr">
      <vt:lpstr>Akrobat Black</vt:lpstr>
      <vt:lpstr>Aptos</vt:lpstr>
      <vt:lpstr>Arial</vt:lpstr>
      <vt:lpstr>Calibri</vt:lpstr>
      <vt:lpstr>Segoe UI</vt:lpstr>
      <vt:lpstr>Segoe UI Semibold</vt:lpstr>
      <vt:lpstr>TT Commons Pro Condensed</vt:lpstr>
      <vt:lpstr>TT Commons Pro Condensed Bold</vt:lpstr>
      <vt:lpstr>Wingdings</vt:lpstr>
      <vt:lpstr>Kantoorthema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Dinand Abels</dc:creator>
  <cp:lastModifiedBy>Lieke van der Heijden</cp:lastModifiedBy>
  <cp:revision>80</cp:revision>
  <dcterms:created xsi:type="dcterms:W3CDTF">2021-03-24T16:19:04Z</dcterms:created>
  <dcterms:modified xsi:type="dcterms:W3CDTF">2025-11-20T14:52:27Z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0x010100794AB2D623ADE94AAA3D4B199F49E537</vt:lpwstr>
  </property>
  <property fmtid="{D5CDD505-2E9C-101B-9397-08002B2CF9AE}" pid="3" name="MediaServiceImageTags">
    <vt:lpwstr/>
  </property>
</Properties>
</file>