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10" r:id="rId5"/>
    <p:sldId id="415" r:id="rId6"/>
    <p:sldId id="389" r:id="rId7"/>
    <p:sldId id="4146" r:id="rId8"/>
    <p:sldId id="494" r:id="rId9"/>
    <p:sldId id="4154" r:id="rId10"/>
    <p:sldId id="4147" r:id="rId11"/>
    <p:sldId id="4152" r:id="rId12"/>
    <p:sldId id="4143" r:id="rId13"/>
    <p:sldId id="4150" r:id="rId14"/>
    <p:sldId id="4149" r:id="rId15"/>
    <p:sldId id="4157" r:id="rId16"/>
    <p:sldId id="4128" r:id="rId17"/>
    <p:sldId id="413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891"/>
    <a:srgbClr val="111F5C"/>
    <a:srgbClr val="FCD5B5"/>
    <a:srgbClr val="00A99D"/>
    <a:srgbClr val="8FAAD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5B47B-DEDE-4FBD-BD88-180E62C185BE}" v="62" dt="2025-05-14T15:00:49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0023" autoAdjust="0"/>
  </p:normalViewPr>
  <p:slideViewPr>
    <p:cSldViewPr snapToGrid="0">
      <p:cViewPr varScale="1">
        <p:scale>
          <a:sx n="51" d="100"/>
          <a:sy n="51" d="100"/>
        </p:scale>
        <p:origin x="97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3408F-F584-4433-9A9F-A9DDB36A7600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6982-2FA6-4A49-93C6-F6A4D2D8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4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10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11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2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37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42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8EEC3-B1B0-250A-4F26-90E7C565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B959B6B-78B9-B77C-DF39-C75360578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54A3497-F5BE-1A26-54C7-2DAFAB3E9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2D037B-31C5-1F61-4502-28F6184ED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07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01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74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96982-2FA6-4A49-93C6-F6A4D2D8EB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63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8EC4-12EC-47BA-B652-889DF901B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60AEF6-8071-4210-9F66-988F49281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ADCC3-BC5D-45F1-9640-C7DECE6E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EDA6B9-AE58-41D0-9F1A-E5BCA847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9BD7AD-AA3A-41FB-9B44-50795A46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7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13AF7-CACE-462F-B459-9F54B74F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CAC555-9508-4EF6-BA59-BCE691C5F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0A47A4-9E69-4145-BA7D-495ECBC6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882B1-71CD-408E-91BC-8595191D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8F4491-FCB8-4025-8DEB-EA3664A1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51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598D4A-0097-45D7-A920-DC2B76A6E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74FC27-5ADD-4B60-B548-C71B3C9C3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812120-3EF0-4703-8DD2-87461294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4B8E59-4A00-4281-A4C4-14405DFB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9280BA-C555-43E5-B411-EE1F91D2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4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1D634-90BD-4B23-9AF3-CF8D18CA5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HOOFDLETTERS</a:t>
            </a:r>
            <a:br>
              <a:rPr lang="nl-NL" dirty="0"/>
            </a:br>
            <a:r>
              <a:rPr lang="nl-NL" dirty="0"/>
              <a:t>kleine letters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378259-8904-4757-B511-A783B0C2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D60E-A89A-4412-9EAE-9DA27C0F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3D8BC7-42C9-4EFA-9180-7218E3C0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3E9C3-4F4D-4C7E-B160-DCAEDF69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7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823A5-BEAF-434B-BC9E-6D314115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F35876-3A8C-4BB5-AB1D-55E2CEEA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01990D-CF2B-45DE-942A-30168852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8F620-D24E-4F7B-BAD9-9CC0DCAE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540FBB-9CD7-4B92-B0B5-482AFAC7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2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8D5EE-4106-4BCB-B6AE-D2FBAF03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FAB76-9FE1-431D-BA34-6C95BED40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5EDE42-6E07-458D-A366-EB2ADFA4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0B5E1E-D34B-4ACD-9D4B-B709DFA8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17DD6E-4FFF-4524-A496-EF2C01B4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EC30A4-A894-42D1-B59F-082A6A29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9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0E751-F2EE-4F7F-B70C-E29EC9C2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7C6EDB-7B2A-49F0-B971-ACB1BB93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9DCC6E-1CE6-4351-B381-F3C5BE2E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6EF20F-A558-4992-B295-10949317F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0BEE69-A110-4A7E-818F-51F202599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2A4BB7-6680-4A1E-8312-5154D93F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04113F-4E0B-4F16-9EAC-EE2F5D1E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AD7C25-C189-4F4D-9C24-5A5B9009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3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561BD4-69D0-4F94-9586-EB23BC86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DF95B3-D767-49E3-B868-E2C1877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49D428-D8AC-4220-BB14-1F455BEC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367E0C-D45C-12E2-309E-8E537E83AFDD}"/>
              </a:ext>
            </a:extLst>
          </p:cNvPr>
          <p:cNvSpPr txBox="1"/>
          <p:nvPr userDrawn="1"/>
        </p:nvSpPr>
        <p:spPr>
          <a:xfrm>
            <a:off x="375689" y="205202"/>
            <a:ext cx="61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Titel van de week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7218633-C2F1-AA2E-ADCA-D067D991EAC6}"/>
              </a:ext>
            </a:extLst>
          </p:cNvPr>
          <p:cNvCxnSpPr>
            <a:cxnSpLocks/>
          </p:cNvCxnSpPr>
          <p:nvPr userDrawn="1"/>
        </p:nvCxnSpPr>
        <p:spPr>
          <a:xfrm>
            <a:off x="471393" y="716415"/>
            <a:ext cx="1444493" cy="0"/>
          </a:xfrm>
          <a:prstGeom prst="line">
            <a:avLst/>
          </a:prstGeom>
          <a:ln w="9525">
            <a:solidFill>
              <a:srgbClr val="2A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E475D98-634B-7524-F988-101F9B943A13}"/>
              </a:ext>
            </a:extLst>
          </p:cNvPr>
          <p:cNvSpPr txBox="1"/>
          <p:nvPr userDrawn="1"/>
        </p:nvSpPr>
        <p:spPr>
          <a:xfrm>
            <a:off x="375689" y="765964"/>
            <a:ext cx="752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Een kleurrijke schakering aan artsen, verpleegkundigen en anderen</a:t>
            </a:r>
          </a:p>
        </p:txBody>
      </p:sp>
    </p:spTree>
    <p:extLst>
      <p:ext uri="{BB962C8B-B14F-4D97-AF65-F5344CB8AC3E}">
        <p14:creationId xmlns:p14="http://schemas.microsoft.com/office/powerpoint/2010/main" val="140124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cirkel, Kleurrijkheid, Lettertype&#10;&#10;Automatisch gegenereerde beschrijving">
            <a:extLst>
              <a:ext uri="{FF2B5EF4-FFF2-40B4-BE49-F238E27FC236}">
                <a16:creationId xmlns:a16="http://schemas.microsoft.com/office/drawing/2014/main" id="{860280BD-5E34-41C5-1317-6492E4CEC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67" y="357810"/>
            <a:ext cx="897623" cy="52588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A8EA1C4-AB48-D9BA-6E23-4EF023C9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A99D"/>
              </a:buClr>
              <a:defRPr/>
            </a:lvl1pPr>
            <a:lvl2pPr>
              <a:buClr>
                <a:srgbClr val="00A99D"/>
              </a:buClr>
              <a:defRPr/>
            </a:lvl2pPr>
            <a:lvl3pPr>
              <a:buClr>
                <a:srgbClr val="00A99D"/>
              </a:buClr>
              <a:defRPr/>
            </a:lvl3pPr>
            <a:lvl4pPr>
              <a:buClr>
                <a:srgbClr val="00A99D"/>
              </a:buClr>
              <a:defRPr/>
            </a:lvl4pPr>
            <a:lvl5pPr>
              <a:buClr>
                <a:srgbClr val="00A99D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63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255C6-E319-46FB-B94E-3EBE050B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695C8-5824-4AE6-83D3-EF5E7B54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F3B7C1-7007-4978-80E8-EF2233909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B550C7-900E-47E5-925D-B9BDA6D3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42927-D4B1-43C8-9D8C-EF940126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092E82-5E0E-4DE2-80FF-DC24282D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1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9BCB9-AAE0-4334-BC7A-EC44BA0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7AE578-B009-47E2-B254-2DD361292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83D9FD-C7B2-49F5-A628-2D5DF77E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CE0E79-CBF8-4EC0-98BD-8360DB98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11F97-5674-4BAC-A8B5-C1F949A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1AA897-2E24-4592-8B71-9892BB4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D7E7215C-23FD-F475-4873-90BCF2775B45}"/>
              </a:ext>
            </a:extLst>
          </p:cNvPr>
          <p:cNvSpPr txBox="1"/>
          <p:nvPr userDrawn="1"/>
        </p:nvSpPr>
        <p:spPr>
          <a:xfrm>
            <a:off x="375689" y="726278"/>
            <a:ext cx="75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Conclusie</a:t>
            </a:r>
            <a:endParaRPr lang="nl-N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A99D"/>
          </a:solidFill>
          <a:latin typeface="Akrobat Black" panose="00000A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.spotify.com/episode/25RdU6ZXpl2qp1yzZshv9n?si=lgzhG1c-SoGt1qg6HH0mcQ&amp;nd=1&amp;dlsi=601b978f6dc74a71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.spotify.com/episode/0iNeIH6OmG8H6x9jFYdFZE?si=35IguWiNRj2nKsK9NNsPEA&amp;nd=1&amp;dlsi=f64d81469f1c445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AE6D2D5-25F0-FBBD-C2B7-8887139CD1D2}"/>
              </a:ext>
            </a:extLst>
          </p:cNvPr>
          <p:cNvSpPr/>
          <p:nvPr/>
        </p:nvSpPr>
        <p:spPr>
          <a:xfrm>
            <a:off x="0" y="0"/>
            <a:ext cx="12192000" cy="4796589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1237B4-040F-D1AD-6194-C08674B6D020}"/>
              </a:ext>
            </a:extLst>
          </p:cNvPr>
          <p:cNvSpPr txBox="1">
            <a:spLocks/>
          </p:cNvSpPr>
          <p:nvPr/>
        </p:nvSpPr>
        <p:spPr>
          <a:xfrm>
            <a:off x="1269522" y="973268"/>
            <a:ext cx="9421055" cy="3589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nl-NL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Straatzorg in de Praktijk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Nienke de Graauw (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straatdokter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), Trudy Wijnia (straatverpleegkundige), Peter van Beek (fotograaf) en Lieke van der Heijden (NSG)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824E58D4-CC93-26B3-8FFA-8A5315571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414" y="437776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798AE817-1AAB-5974-D17A-F021009739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16684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F5EA2E7B-4289-2026-67D2-C47F3D793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18208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C6156CAE-9894-7CF3-736E-40110B335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2050" y="19732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283702C8-2F61-FF67-A305-EDF2B3802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4CCB3F24-E6B4-0E7E-5F2E-2DEADA9C1F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EB5FEA-DE8F-3AFC-4535-7FCE4CD64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3650" y="5769857"/>
            <a:ext cx="2695283" cy="663292"/>
          </a:xfrm>
          <a:prstGeom prst="rect">
            <a:avLst/>
          </a:prstGeom>
        </p:spPr>
      </p:pic>
      <p:sp>
        <p:nvSpPr>
          <p:cNvPr id="5" name="AutoShape 2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9CE947C3-9013-435A-CE13-304760D68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B9FDB4FC-FDEF-7276-A7B9-220A9842A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6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9C8293A3-1A26-F2AA-AD82-444FDD12F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B07959F-4FC5-3A82-7E4C-3CCFBA292AD5}"/>
              </a:ext>
            </a:extLst>
          </p:cNvPr>
          <p:cNvSpPr txBox="1"/>
          <p:nvPr/>
        </p:nvSpPr>
        <p:spPr>
          <a:xfrm>
            <a:off x="287867" y="4811742"/>
            <a:ext cx="11616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Lunchlezing B30 15 mei 2025</a:t>
            </a:r>
          </a:p>
        </p:txBody>
      </p:sp>
    </p:spTree>
    <p:extLst>
      <p:ext uri="{BB962C8B-B14F-4D97-AF65-F5344CB8AC3E}">
        <p14:creationId xmlns:p14="http://schemas.microsoft.com/office/powerpoint/2010/main" val="30715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898F2-0875-C310-0F3A-2F09D354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1FF2FA5-8C31-7BF2-CC99-794887D66B14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4769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Gezondheidsverbetering</a:t>
            </a:r>
          </a:p>
          <a:p>
            <a:pPr marL="457200" lvl="1" indent="0">
              <a:buClr>
                <a:srgbClr val="00A99D"/>
              </a:buClr>
              <a:buNone/>
              <a:defRPr/>
            </a:pPr>
            <a:r>
              <a:rPr lang="nl-NL" sz="2000" dirty="0"/>
              <a:t>Onnodig persoonlijk leed, en zelfs vroegtijdig overlijden, van kwetsbare mensen kan worden voorkomen.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Kostenbesparing in de zorgketen</a:t>
            </a:r>
          </a:p>
          <a:p>
            <a:pPr marL="457200" lvl="1" indent="0">
              <a:buClr>
                <a:srgbClr val="00A99D"/>
              </a:buClr>
              <a:buNone/>
              <a:defRPr/>
            </a:pPr>
            <a:r>
              <a:rPr lang="nl-NL" sz="2000" dirty="0"/>
              <a:t>Niet of te laat verleende eerstelijnszorg leidt tot intensievere, en dus duurdere, zorg later. Voorkomen druk op ziekenhuizen, spoedeisende hulp en langdurige zorg.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Maatschappelijke kostenreductie</a:t>
            </a:r>
          </a:p>
          <a:p>
            <a:pPr marL="457200" lvl="1" indent="0">
              <a:buClr>
                <a:srgbClr val="00A99D"/>
              </a:buClr>
              <a:buNone/>
              <a:defRPr/>
            </a:pPr>
            <a:r>
              <a:rPr lang="nl-NL" sz="2000" dirty="0"/>
              <a:t>Tijdige 1</a:t>
            </a:r>
            <a:r>
              <a:rPr lang="nl-NL" sz="2000" baseline="30000" dirty="0"/>
              <a:t>e</a:t>
            </a:r>
            <a:r>
              <a:rPr lang="nl-NL" sz="2000" dirty="0"/>
              <a:t> / 2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lijns</a:t>
            </a:r>
            <a:r>
              <a:rPr lang="nl-NL" sz="2000" dirty="0"/>
              <a:t> zorg en GGZ draagt bij aan het verlagen van maatschappelijke kosten voor politie, justitie, maatschappelijke opvang en het bredere sociale domein, waaronder welzijnswerk, schuldhulpverlening en sociale diensten.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Verbetering van de sociale veiligheid</a:t>
            </a:r>
          </a:p>
          <a:p>
            <a:pPr marL="457200" lvl="1" indent="0">
              <a:buClr>
                <a:srgbClr val="00A99D"/>
              </a:buClr>
              <a:buNone/>
              <a:defRPr/>
            </a:pPr>
            <a:r>
              <a:rPr lang="nl-NL" sz="2000" dirty="0"/>
              <a:t>Mensen die zonder begeleiding of medicatie gedwongen worden te overleven op straat kunnen ‘gedoe’ in de openbare ruimte veroorzaken.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C0803E6-2275-B795-BC73-9B6717DD1E89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MAATSCHAPPELIJK BELANG VAN STRAATZORG</a:t>
            </a:r>
          </a:p>
        </p:txBody>
      </p:sp>
    </p:spTree>
    <p:extLst>
      <p:ext uri="{BB962C8B-B14F-4D97-AF65-F5344CB8AC3E}">
        <p14:creationId xmlns:p14="http://schemas.microsoft.com/office/powerpoint/2010/main" val="381740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5E6B9C-E692-CB56-BCE6-928265BF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Slechte toegang en kwaliteit van zorg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Mn problemen om te verwijzen naar tandarts / GGZ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 weinig “daklozenbedden” - verpleeghuiszorg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Behoefte aan training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t.a.v.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communicatie met patiënten met lage geletterdheid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Omgaan met verwarde patiënten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Verslavingen en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multimorbiditeit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Pijn behandeling / palliatieve zorg bij verslaafden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0754BD-E79A-6347-52A6-C5B670CFE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03" y="533161"/>
            <a:ext cx="91935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F8F5-7E0A-C965-14C3-1D11A86B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9BC1033-C799-7F85-F32C-9F65FDAFFB73}"/>
              </a:ext>
            </a:extLst>
          </p:cNvPr>
          <p:cNvSpPr txBox="1">
            <a:spLocks/>
          </p:cNvSpPr>
          <p:nvPr/>
        </p:nvSpPr>
        <p:spPr>
          <a:xfrm>
            <a:off x="838200" y="1674107"/>
            <a:ext cx="10953750" cy="4962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Onderzoek 2024 door KPMG in opdracht van Kruispost en NSG: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20-95 keer zoveel onverzekerde mensen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Minder consulten per patiënt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Consultduur langer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Meer verstandelijke beperking, chronische psychiatrie en verslaving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Minder chronische lichamelijke ziekten geregistreerd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Meer letsel en infectieziekten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Minder verwijzingen per patiënt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Gemiddelde praktijkkosten lager - gemiddelde kosten per consult hoger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554358D-1291-ACDC-1C8B-C845CCCB7C1E}"/>
              </a:ext>
            </a:extLst>
          </p:cNvPr>
          <p:cNvSpPr txBox="1"/>
          <p:nvPr/>
        </p:nvSpPr>
        <p:spPr>
          <a:xfrm>
            <a:off x="1139342" y="448337"/>
            <a:ext cx="10953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99D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Semibold" panose="020B0702040204020203" pitchFamily="34" charset="0"/>
              </a:rPr>
              <a:t>STRAATZORGPRAKTIJK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99D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Semibold" panose="020B0702040204020203" pitchFamily="34" charset="0"/>
              </a:rPr>
              <a:t>VERSUS REGULIERE HUISARTSENPRAKTIJK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C60DCA-FC91-99F4-37E0-C36A0887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97" y="112216"/>
            <a:ext cx="2462495" cy="17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0EA58A2F-F347-012B-3F53-54D81922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214" y="1478302"/>
            <a:ext cx="6723211" cy="377273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7B9D81A-06C4-59B6-C7F5-2BD5EC1D7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86" y="500257"/>
            <a:ext cx="3943559" cy="5593372"/>
          </a:xfrm>
          <a:prstGeom prst="rect">
            <a:avLst/>
          </a:prstGeom>
        </p:spPr>
      </p:pic>
      <p:pic>
        <p:nvPicPr>
          <p:cNvPr id="19" name="Graphic 18" descr="Knijpen Inzoomen silhouet">
            <a:extLst>
              <a:ext uri="{FF2B5EF4-FFF2-40B4-BE49-F238E27FC236}">
                <a16:creationId xmlns:a16="http://schemas.microsoft.com/office/drawing/2014/main" id="{0F62006B-846D-2308-18B8-930918A23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025299" y="3424601"/>
            <a:ext cx="575285" cy="65083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FB34D3B-142A-A8CB-4E84-008D43085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6107" y="379646"/>
            <a:ext cx="855407" cy="49250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0E4A99B-5FF3-C721-E1EA-F975107E2ABA}"/>
              </a:ext>
            </a:extLst>
          </p:cNvPr>
          <p:cNvSpPr/>
          <p:nvPr/>
        </p:nvSpPr>
        <p:spPr>
          <a:xfrm>
            <a:off x="5662823" y="3208043"/>
            <a:ext cx="5885262" cy="86739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0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37AB66-702A-144C-9B25-2F5377BC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8" y="2424679"/>
            <a:ext cx="11118406" cy="277871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62B3D80-6472-0658-2FA5-73FE8533EE91}"/>
              </a:ext>
            </a:extLst>
          </p:cNvPr>
          <p:cNvSpPr/>
          <p:nvPr/>
        </p:nvSpPr>
        <p:spPr>
          <a:xfrm>
            <a:off x="339115" y="2282973"/>
            <a:ext cx="11426973" cy="307626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B9FB42-0694-A929-0512-711E778CB03C}"/>
              </a:ext>
            </a:extLst>
          </p:cNvPr>
          <p:cNvSpPr txBox="1"/>
          <p:nvPr/>
        </p:nvSpPr>
        <p:spPr>
          <a:xfrm>
            <a:off x="838200" y="720000"/>
            <a:ext cx="895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OPGAVE – DOELEN - FOCUS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18DF29-D968-5C2D-86FF-50EC4D41D335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OPGAVE – DOELEN - FOCUS</a:t>
            </a:r>
          </a:p>
        </p:txBody>
      </p:sp>
    </p:spTree>
    <p:extLst>
      <p:ext uri="{BB962C8B-B14F-4D97-AF65-F5344CB8AC3E}">
        <p14:creationId xmlns:p14="http://schemas.microsoft.com/office/powerpoint/2010/main" val="275343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8D51-8608-3D61-9301-FD084096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B13609-61AA-8B95-379F-2ECE47D8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4709" y="1954316"/>
            <a:ext cx="5122582" cy="2949367"/>
          </a:xfrm>
          <a:prstGeom prst="rect">
            <a:avLst/>
          </a:prstGeom>
        </p:spPr>
      </p:pic>
      <p:pic>
        <p:nvPicPr>
          <p:cNvPr id="3" name="Afbeelding 2" descr="Afbeelding met persoon, buitenshuis, kleding, Menselijk gezicht&#10;&#10;Automatisch gegenereerde beschrijving">
            <a:extLst>
              <a:ext uri="{FF2B5EF4-FFF2-40B4-BE49-F238E27FC236}">
                <a16:creationId xmlns:a16="http://schemas.microsoft.com/office/drawing/2014/main" id="{3AF0A403-DEDE-1416-0568-7F7F0E942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3" y="1168400"/>
            <a:ext cx="12201283" cy="696976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8961048-FB14-26CC-E635-E7CE468CAB74}"/>
              </a:ext>
            </a:extLst>
          </p:cNvPr>
          <p:cNvSpPr txBox="1"/>
          <p:nvPr/>
        </p:nvSpPr>
        <p:spPr>
          <a:xfrm>
            <a:off x="0" y="396756"/>
            <a:ext cx="12201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A99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PRAKTIJK</a:t>
            </a:r>
            <a:endParaRPr lang="nl-NL" sz="3200" dirty="0">
              <a:solidFill>
                <a:srgbClr val="00A99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ctieknop: Geluid 3">
            <a:hlinkClick r:id="rId6" highlightClick="1"/>
            <a:extLst>
              <a:ext uri="{FF2B5EF4-FFF2-40B4-BE49-F238E27FC236}">
                <a16:creationId xmlns:a16="http://schemas.microsoft.com/office/drawing/2014/main" id="{447CB53D-E619-1A11-17EE-6685176BF36C}"/>
              </a:ext>
            </a:extLst>
          </p:cNvPr>
          <p:cNvSpPr/>
          <p:nvPr/>
        </p:nvSpPr>
        <p:spPr>
          <a:xfrm>
            <a:off x="10961510" y="6129867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B28A-134F-9D7B-6797-8B57D48C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77716F6-536C-567E-0B97-F6B617F41642}"/>
              </a:ext>
            </a:extLst>
          </p:cNvPr>
          <p:cNvSpPr txBox="1"/>
          <p:nvPr/>
        </p:nvSpPr>
        <p:spPr>
          <a:xfrm>
            <a:off x="1098525" y="720000"/>
            <a:ext cx="707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A99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 TYPEN STRAATZORGPRAKTIJKEN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9D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88036BC-871D-E386-52F4-0FD3698F0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94155"/>
              </p:ext>
            </p:extLst>
          </p:nvPr>
        </p:nvGraphicFramePr>
        <p:xfrm>
          <a:off x="1068696" y="1243221"/>
          <a:ext cx="10969992" cy="525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498">
                  <a:extLst>
                    <a:ext uri="{9D8B030D-6E8A-4147-A177-3AD203B41FA5}">
                      <a16:colId xmlns:a16="http://schemas.microsoft.com/office/drawing/2014/main" val="1539422815"/>
                    </a:ext>
                  </a:extLst>
                </a:gridCol>
                <a:gridCol w="2742498">
                  <a:extLst>
                    <a:ext uri="{9D8B030D-6E8A-4147-A177-3AD203B41FA5}">
                      <a16:colId xmlns:a16="http://schemas.microsoft.com/office/drawing/2014/main" val="1792272339"/>
                    </a:ext>
                  </a:extLst>
                </a:gridCol>
                <a:gridCol w="2742498">
                  <a:extLst>
                    <a:ext uri="{9D8B030D-6E8A-4147-A177-3AD203B41FA5}">
                      <a16:colId xmlns:a16="http://schemas.microsoft.com/office/drawing/2014/main" val="3759583306"/>
                    </a:ext>
                  </a:extLst>
                </a:gridCol>
                <a:gridCol w="2742498">
                  <a:extLst>
                    <a:ext uri="{9D8B030D-6E8A-4147-A177-3AD203B41FA5}">
                      <a16:colId xmlns:a16="http://schemas.microsoft.com/office/drawing/2014/main" val="298221323"/>
                    </a:ext>
                  </a:extLst>
                </a:gridCol>
              </a:tblGrid>
              <a:tr h="471229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Eindhoven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Tilburg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Arnhem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Rotterdam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747490"/>
                  </a:ext>
                </a:extLst>
              </a:tr>
              <a:tr h="832359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Huisartspraktijk met straatzorg geïntegreerd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Parallelle huisartspraktijk: samenwerking huisarts met GGD-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vpk</a:t>
                      </a:r>
                      <a:endParaRPr lang="nl-NL" sz="1600" dirty="0">
                        <a:solidFill>
                          <a:srgbClr val="2A58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Nurse-led straatzorg door GGD/OGGZ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Straatzorgpraktijk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03797"/>
                  </a:ext>
                </a:extLst>
              </a:tr>
              <a:tr h="15814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huisarts 7u/w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VS 7 u/w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POH 20 u/w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Basisartsen 2u/w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huisarts; 10 u/w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vpk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 18 u/w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vpk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8 u/w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 huisarts 100 u/w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assis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praktijk 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vpk</a:t>
                      </a:r>
                      <a:endParaRPr lang="nl-NL" sz="1600" dirty="0">
                        <a:solidFill>
                          <a:srgbClr val="2A58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POH (GGZ en SOM)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praktijkmanager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gastheer/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erv.desk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693333"/>
                  </a:ext>
                </a:extLst>
              </a:tr>
              <a:tr h="787914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3200 consulten/jaar</a:t>
                      </a:r>
                    </a:p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(en 1000 hostel/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vplg.zorg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 consulten/jaar</a:t>
                      </a:r>
                    </a:p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plus 500 </a:t>
                      </a:r>
                      <a:r>
                        <a:rPr lang="nl-NL" sz="1600" dirty="0" err="1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vpk</a:t>
                      </a: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consulten/jaar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consulten/jaar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12000 consulten/jaar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8058"/>
                  </a:ext>
                </a:extLst>
              </a:tr>
              <a:tr h="15814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Verzekeraars (VGZ, CZ opslag per kwartaal)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CAK: SOV, OVV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Module 13044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Gemeente via GGD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Gemeente via overeenkomst GGD/OGGZ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Verzekeraars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Financiering op maat ZK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M&amp;I bekostiging 13044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Modules &amp; ketenzorg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CAK: SOV en OVV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solidFill>
                            <a:srgbClr val="2A589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Donaties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423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B9C09EDB-7B4A-D045-C8FA-F61667C28DF5}"/>
              </a:ext>
            </a:extLst>
          </p:cNvPr>
          <p:cNvSpPr txBox="1"/>
          <p:nvPr/>
        </p:nvSpPr>
        <p:spPr>
          <a:xfrm rot="18425540">
            <a:off x="-256186" y="2479966"/>
            <a:ext cx="149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 praktijk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EC38D54-F8DE-D714-B908-CC02D9F2B613}"/>
              </a:ext>
            </a:extLst>
          </p:cNvPr>
          <p:cNvSpPr txBox="1"/>
          <p:nvPr/>
        </p:nvSpPr>
        <p:spPr>
          <a:xfrm rot="18469304">
            <a:off x="-225480" y="3602510"/>
            <a:ext cx="146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bemensing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B5C2B1-7933-D135-67A9-973D88CA71C4}"/>
              </a:ext>
            </a:extLst>
          </p:cNvPr>
          <p:cNvSpPr txBox="1"/>
          <p:nvPr/>
        </p:nvSpPr>
        <p:spPr>
          <a:xfrm rot="18546079">
            <a:off x="-391391" y="4977477"/>
            <a:ext cx="166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2024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BD0AD2C-4AE0-A2B8-8072-FD069612195E}"/>
              </a:ext>
            </a:extLst>
          </p:cNvPr>
          <p:cNvSpPr txBox="1"/>
          <p:nvPr/>
        </p:nvSpPr>
        <p:spPr>
          <a:xfrm rot="18546079">
            <a:off x="-208096" y="5825055"/>
            <a:ext cx="128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directe 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financiering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E70E44-6EBF-6054-461A-ECB6B4D2A72B}"/>
              </a:ext>
            </a:extLst>
          </p:cNvPr>
          <p:cNvSpPr txBox="1"/>
          <p:nvPr/>
        </p:nvSpPr>
        <p:spPr>
          <a:xfrm>
            <a:off x="8438769" y="513346"/>
            <a:ext cx="4272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 err="1">
                <a:solidFill>
                  <a:srgbClr val="2A5891"/>
                </a:solidFill>
              </a:rPr>
              <a:t>vpk</a:t>
            </a:r>
            <a:r>
              <a:rPr lang="nl-NL" sz="1200" dirty="0">
                <a:solidFill>
                  <a:srgbClr val="2A5891"/>
                </a:solidFill>
              </a:rPr>
              <a:t> = verpleegkundige</a:t>
            </a:r>
          </a:p>
          <a:p>
            <a:r>
              <a:rPr lang="nl-NL" sz="1200" dirty="0">
                <a:solidFill>
                  <a:srgbClr val="2A5891"/>
                </a:solidFill>
              </a:rPr>
              <a:t>VS = verpleegkundig specialist</a:t>
            </a:r>
          </a:p>
          <a:p>
            <a:r>
              <a:rPr lang="nl-NL" sz="1200" dirty="0">
                <a:solidFill>
                  <a:srgbClr val="2A5891"/>
                </a:solidFill>
              </a:rPr>
              <a:t>POH = praktijkondersteuner huisarts (GGZ of </a:t>
            </a:r>
            <a:r>
              <a:rPr lang="nl-NL" sz="1200" dirty="0" err="1">
                <a:solidFill>
                  <a:srgbClr val="2A5891"/>
                </a:solidFill>
              </a:rPr>
              <a:t>SOMatiek</a:t>
            </a:r>
            <a:endParaRPr lang="nl-NL" sz="1200" dirty="0">
              <a:solidFill>
                <a:srgbClr val="2A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3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3E8A-73CE-0B30-F099-FA08DEC0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0C56ECC2-0EC0-5D47-2AAB-AD2C3C329479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99D"/>
              </a:buClr>
              <a:defRPr/>
            </a:pPr>
            <a:r>
              <a:rPr lang="nl-NL" sz="2400" b="1" dirty="0"/>
              <a:t>Dak- en thuisloze mensen:  buitenslapers, bankslapers, ‘wonend’ in nachtopvang, 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In april 2025 hebben 645 organisaties in 9 regio’s het aantal dak- en thuisloze mensen per gemeente in kaart gebracht; de ETHOS telling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Deze telling in 57 gemeenten maakt dat de schatting in heel Nederland om minimaal 100.000 personen gaat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30% vrouwen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30% </a:t>
            </a:r>
            <a:r>
              <a:rPr lang="nl-NL" sz="2400" b="1" dirty="0" err="1"/>
              <a:t>ongedocumenteerd</a:t>
            </a:r>
            <a:endParaRPr lang="nl-NL" sz="2400" b="1" dirty="0"/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16.000 kinderen</a:t>
            </a:r>
          </a:p>
          <a:p>
            <a:pPr>
              <a:buClr>
                <a:srgbClr val="00A99D"/>
              </a:buClr>
              <a:defRPr/>
            </a:pPr>
            <a:endParaRPr lang="nl-NL" sz="2400" b="1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3C628A9-E254-196B-956D-538F8A533CEC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POPULATIE IN DE STRAATZORGPRAKTIJKEN</a:t>
            </a:r>
          </a:p>
        </p:txBody>
      </p:sp>
    </p:spTree>
    <p:extLst>
      <p:ext uri="{BB962C8B-B14F-4D97-AF65-F5344CB8AC3E}">
        <p14:creationId xmlns:p14="http://schemas.microsoft.com/office/powerpoint/2010/main" val="378037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101" y="651300"/>
            <a:ext cx="10606192" cy="533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DAKLOOSHEID IS HEEL ONGEZOND</a:t>
            </a:r>
            <a:endParaRPr lang="nl-NL" sz="2800" b="1" dirty="0">
              <a:solidFill>
                <a:srgbClr val="00A99D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100" y="1896533"/>
            <a:ext cx="9978456" cy="4196764"/>
          </a:xfrm>
        </p:spPr>
        <p:txBody>
          <a:bodyPr/>
          <a:lstStyle/>
          <a:p>
            <a:pPr>
              <a:buClr>
                <a:srgbClr val="00A99D"/>
              </a:buClr>
              <a:defRPr/>
            </a:pPr>
            <a:r>
              <a:rPr lang="nl-NL" sz="2400" b="1" dirty="0"/>
              <a:t>Levensverwachting 14-16 jaar korter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Vrouwen meest kwetsbaar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25% verslaving, veel psychiatrie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Veel meer infecties, letsels en chronische ziekten</a:t>
            </a:r>
          </a:p>
          <a:p>
            <a:pPr indent="0">
              <a:lnSpc>
                <a:spcPct val="100000"/>
              </a:lnSpc>
              <a:buNone/>
            </a:pPr>
            <a:endParaRPr lang="nl-NL" sz="18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87E60F-2B7A-7A74-F8BB-CE0F83319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0" y="3753037"/>
            <a:ext cx="1620181" cy="28803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3255226-BC54-D3D2-7856-D0B6E92EE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45" y="3888179"/>
            <a:ext cx="3480048" cy="26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A4B8-A32A-A7AF-A8FA-D153AF17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7314739-A66C-5AD3-ED1E-0317E6A99154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99D"/>
              </a:buClr>
              <a:defRPr/>
            </a:pPr>
            <a:r>
              <a:rPr lang="nl-NL" sz="2400" b="1" dirty="0"/>
              <a:t>30% geen toegang tot huisarts ondanks behoefte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Tandartsenzorg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GGZ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Ondersteuning schulden en eenzaamheid</a:t>
            </a:r>
          </a:p>
          <a:p>
            <a:pPr marL="0" indent="0">
              <a:buClr>
                <a:srgbClr val="00A99D"/>
              </a:buClr>
              <a:buNone/>
              <a:defRPr/>
            </a:pPr>
            <a:r>
              <a:rPr lang="nl-NL" sz="2400" b="1" dirty="0"/>
              <a:t>Redenen: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Onverzekerd – geen geld voor zorg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Schaamte / gevoel afgewezen te worden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Toegang en procedures te complex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Weinig vertrouwen in anderen en zichzelf</a:t>
            </a:r>
          </a:p>
          <a:p>
            <a:pPr marL="0" indent="0">
              <a:buClr>
                <a:srgbClr val="00A99D"/>
              </a:buClr>
              <a:buNone/>
              <a:defRPr/>
            </a:pPr>
            <a:endParaRPr lang="nl-NL" sz="2400" b="1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1E7EFB-80B3-4386-F8BC-F6A39D549896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ONVERVULDE ZORGBEHOEFTEN BIJ DAKLOZEN</a:t>
            </a:r>
          </a:p>
        </p:txBody>
      </p:sp>
    </p:spTree>
    <p:extLst>
      <p:ext uri="{BB962C8B-B14F-4D97-AF65-F5344CB8AC3E}">
        <p14:creationId xmlns:p14="http://schemas.microsoft.com/office/powerpoint/2010/main" val="118380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06D1-F432-9A15-0CFB-92725A24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4D488E1-EC7B-4E7A-5BCB-5D52AD1B1809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99D"/>
              </a:buClr>
              <a:buNone/>
              <a:defRPr/>
            </a:pPr>
            <a:r>
              <a:rPr lang="nl-NL" sz="2400" b="1" dirty="0"/>
              <a:t>Vanuit patiënt: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Zorg mijden (angst, wantrouwen, verslaving, onbegrip)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Soms moeizame communicatie (psychiatrie, LVB, cognitieve problemen)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Leven “met de dag” staat haaks op nadenken over gezondheidszaken</a:t>
            </a:r>
          </a:p>
          <a:p>
            <a:pPr>
              <a:buClr>
                <a:srgbClr val="00A99D"/>
              </a:buClr>
              <a:defRPr/>
            </a:pPr>
            <a:endParaRPr lang="nl-NL" sz="2400" b="1" dirty="0"/>
          </a:p>
          <a:p>
            <a:pPr marL="0" indent="0">
              <a:buClr>
                <a:srgbClr val="00A99D"/>
              </a:buClr>
              <a:buNone/>
              <a:defRPr/>
            </a:pPr>
            <a:r>
              <a:rPr lang="nl-NL" sz="2400" b="1" dirty="0"/>
              <a:t>Vanuit de zorgketen: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Stigma jegens daklozen, verslaafden (“ingewikkeld, kost veel tijd, zinloos, gedragsproblemen”)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Bepaalde behandelingen niet gestart bij geen onderdak/onvoldoende begrip/onvoldoende bereikbaar/afwezig systeem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(Vermeende) financiële hobbels bij geen verzekering</a:t>
            </a:r>
          </a:p>
          <a:p>
            <a:pPr marL="0" indent="0">
              <a:buClr>
                <a:srgbClr val="00A99D"/>
              </a:buClr>
              <a:buNone/>
              <a:defRPr/>
            </a:pPr>
            <a:endParaRPr lang="nl-NL" sz="2400" b="1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F321EE-9A02-8437-4DDF-D635497E792D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BARRIERES IN TOEGANG TOT ZORG</a:t>
            </a:r>
          </a:p>
        </p:txBody>
      </p:sp>
    </p:spTree>
    <p:extLst>
      <p:ext uri="{BB962C8B-B14F-4D97-AF65-F5344CB8AC3E}">
        <p14:creationId xmlns:p14="http://schemas.microsoft.com/office/powerpoint/2010/main" val="91821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FC1B-8F62-7FE2-7E5F-CAFF9EB0B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6A1A057-96F4-D0D1-8CA0-4F9448BFBB18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7018867" cy="447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99D"/>
              </a:buClr>
              <a:buNone/>
              <a:defRPr/>
            </a:pPr>
            <a:r>
              <a:rPr lang="nl-NL" sz="2400" b="1" dirty="0"/>
              <a:t>Nauwe samenwerking van straatzorgverleners met: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GGD en/of GGZ; verslavingszorg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Samenwerking/toeleiding ziekenhuis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Maatschappelijke opvang en straatwerkers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Sociale zekerheid: uitkering, postadres, verzekering, schuldhulpverlening, </a:t>
            </a:r>
            <a:r>
              <a:rPr lang="nl-NL" sz="2400" b="1" dirty="0" err="1"/>
              <a:t>etc</a:t>
            </a:r>
            <a:r>
              <a:rPr lang="nl-NL" sz="2400" b="1" dirty="0"/>
              <a:t>)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Justitie (in- en uitstroom PI) en politie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VG-zorg (voor LVB)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endParaRPr lang="nl-NL" sz="2400" b="1" dirty="0"/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endParaRPr lang="nl-NL" sz="2400" b="1" dirty="0"/>
          </a:p>
          <a:p>
            <a:pPr>
              <a:buClr>
                <a:srgbClr val="00A99D"/>
              </a:buClr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1C74E7-A4B8-9471-E16F-9FABE5FB5D4A}"/>
              </a:ext>
            </a:extLst>
          </p:cNvPr>
          <p:cNvSpPr txBox="1"/>
          <p:nvPr/>
        </p:nvSpPr>
        <p:spPr>
          <a:xfrm>
            <a:off x="838199" y="720000"/>
            <a:ext cx="9737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99D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COMPLEXITEIT VAN SAMENWERKEN IN VERSCHILLENDE DOMEINEN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5F3C05-126C-F35C-99B0-CD6A59A7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67" y="1453077"/>
            <a:ext cx="3887920" cy="5183893"/>
          </a:xfrm>
          <a:prstGeom prst="rect">
            <a:avLst/>
          </a:prstGeom>
        </p:spPr>
      </p:pic>
      <p:sp>
        <p:nvSpPr>
          <p:cNvPr id="6" name="Actieknop: Geluid 5">
            <a:hlinkClick r:id="rId4" highlightClick="1"/>
            <a:extLst>
              <a:ext uri="{FF2B5EF4-FFF2-40B4-BE49-F238E27FC236}">
                <a16:creationId xmlns:a16="http://schemas.microsoft.com/office/drawing/2014/main" id="{22B0A055-4556-F1A7-512F-FAD2DB34A1A2}"/>
              </a:ext>
            </a:extLst>
          </p:cNvPr>
          <p:cNvSpPr/>
          <p:nvPr/>
        </p:nvSpPr>
        <p:spPr>
          <a:xfrm>
            <a:off x="11221155" y="5870221"/>
            <a:ext cx="827927" cy="873083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77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F8F5-7E0A-C965-14C3-1D11A86B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9BC1033-C799-7F85-F32C-9F65FDAFFB73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476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99D"/>
              </a:buClr>
              <a:buNone/>
              <a:defRPr/>
            </a:pPr>
            <a:r>
              <a:rPr lang="nl-NL" sz="2400" b="1" dirty="0"/>
              <a:t>Uitgevoerd onderzoek in 2024 door KPMG in opdracht van Kruispost en NSG: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Straatzorgpraktijken zien een 20-95 keer zoveel onverzekerde mensen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Het aantal consulten per patiënt is lager in de straatzorg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Meer verstandelijke beperking, chronische psychiatrie en verslaving in straatzorg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Minder chronische lichamelijke ziekten geregistreerd onder straatzorg patiënten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Meer letsel en infectieziekten in de straatzorgpopulatie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Minder verwijzingen per patiënt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De gemiddelde praktijkkosten van straatzorg zijn lager, maar omdat er minder consulten per dag zijn, zijn de gemiddelde kosten per consult hoger</a:t>
            </a:r>
          </a:p>
          <a:p>
            <a:pPr marL="457200" indent="-457200">
              <a:buClr>
                <a:srgbClr val="00A99D"/>
              </a:buClr>
              <a:buFont typeface="+mj-lt"/>
              <a:buAutoNum type="arabicPeriod"/>
              <a:defRPr/>
            </a:pPr>
            <a:endParaRPr lang="nl-NL" sz="2400" b="1" dirty="0"/>
          </a:p>
          <a:p>
            <a:pPr>
              <a:buClr>
                <a:srgbClr val="00A99D"/>
              </a:buClr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554358D-1291-ACDC-1C8B-C845CCCB7C1E}"/>
              </a:ext>
            </a:extLst>
          </p:cNvPr>
          <p:cNvSpPr txBox="1"/>
          <p:nvPr/>
        </p:nvSpPr>
        <p:spPr>
          <a:xfrm>
            <a:off x="838199" y="720000"/>
            <a:ext cx="9737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STRAATZORGPRAKTIJK VERSUS REGULIERE HUISARTSENPRAKTIJK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A99D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C60DCA-FC91-99F4-37E0-C36A0887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597" y="112216"/>
            <a:ext cx="2462495" cy="17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7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031d80-714c-41a1-8a5c-30eb7ab44b35" xsi:nil="true"/>
    <lcf76f155ced4ddcb4097134ff3c332f xmlns="be80895d-7881-4e35-b0bd-503b5f3e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AB2D623ADE94AAA3D4B199F49E537" ma:contentTypeVersion="15" ma:contentTypeDescription="Een nieuw document maken." ma:contentTypeScope="" ma:versionID="374df9f45058f3f0cb8c496b02dacdfb">
  <xsd:schema xmlns:xsd="http://www.w3.org/2001/XMLSchema" xmlns:xs="http://www.w3.org/2001/XMLSchema" xmlns:p="http://schemas.microsoft.com/office/2006/metadata/properties" xmlns:ns2="be80895d-7881-4e35-b0bd-503b5f3ec2e1" xmlns:ns3="0b031d80-714c-41a1-8a5c-30eb7ab44b35" targetNamespace="http://schemas.microsoft.com/office/2006/metadata/properties" ma:root="true" ma:fieldsID="32e3fc6ebd52b5a5e1b1c92be8f1cd96" ns2:_="" ns3:_="">
    <xsd:import namespace="be80895d-7881-4e35-b0bd-503b5f3ec2e1"/>
    <xsd:import namespace="0b031d80-714c-41a1-8a5c-30eb7ab44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0895d-7881-4e35-b0bd-503b5f3e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081784d-9b97-4f0f-9a95-f88a3d8893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31d80-714c-41a1-8a5c-30eb7ab44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702059-a875-48a9-bbd5-bf4e83064ed6}" ma:internalName="TaxCatchAll" ma:showField="CatchAllData" ma:web="0b031d80-714c-41a1-8a5c-30eb7ab44b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E643E-D635-4415-AE5C-07B9138218C7}">
  <ds:schemaRefs>
    <ds:schemaRef ds:uri="http://schemas.microsoft.com/office/2006/metadata/properties"/>
    <ds:schemaRef ds:uri="http://schemas.microsoft.com/office/infopath/2007/PartnerControls"/>
    <ds:schemaRef ds:uri="0b031d80-714c-41a1-8a5c-30eb7ab44b35"/>
    <ds:schemaRef ds:uri="be80895d-7881-4e35-b0bd-503b5f3ec2e1"/>
  </ds:schemaRefs>
</ds:datastoreItem>
</file>

<file path=customXml/itemProps2.xml><?xml version="1.0" encoding="utf-8"?>
<ds:datastoreItem xmlns:ds="http://schemas.openxmlformats.org/officeDocument/2006/customXml" ds:itemID="{14B3AC67-0843-444A-880C-17A3B16A9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169E0-EDDB-4878-ACF3-732F9A989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0895d-7881-4e35-b0bd-503b5f3ec2e1"/>
    <ds:schemaRef ds:uri="0b031d80-714c-41a1-8a5c-30eb7ab44b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840</Words>
  <Application>Microsoft Office PowerPoint</Application>
  <PresentationFormat>Breedbeeld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Akrobat Black</vt:lpstr>
      <vt:lpstr>Arial</vt:lpstr>
      <vt:lpstr>Calibri</vt:lpstr>
      <vt:lpstr>Segoe UI</vt:lpstr>
      <vt:lpstr>Segoe UI Semibold</vt:lpstr>
      <vt:lpstr>Kantoorthema</vt:lpstr>
      <vt:lpstr>PowerPoint-presentatie</vt:lpstr>
      <vt:lpstr>PowerPoint-presentatie</vt:lpstr>
      <vt:lpstr>PowerPoint-presentatie</vt:lpstr>
      <vt:lpstr>PowerPoint-presentatie</vt:lpstr>
      <vt:lpstr>DAKLOOSHEID IS HEEL ONGEZOND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Dinand Abels</dc:creator>
  <cp:lastModifiedBy>Lieke van der Heijden</cp:lastModifiedBy>
  <cp:revision>100</cp:revision>
  <dcterms:created xsi:type="dcterms:W3CDTF">2021-03-24T16:19:04Z</dcterms:created>
  <dcterms:modified xsi:type="dcterms:W3CDTF">2025-11-20T14:53:45Z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0x010100794AB2D623ADE94AAA3D4B199F49E537</vt:lpwstr>
  </property>
</Properties>
</file>